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67" r:id="rId3"/>
    <p:sldId id="326" r:id="rId4"/>
    <p:sldId id="2076137335" r:id="rId5"/>
    <p:sldId id="2076137332" r:id="rId6"/>
    <p:sldId id="2076137326" r:id="rId7"/>
    <p:sldId id="2076137329" r:id="rId8"/>
    <p:sldId id="2076137330" r:id="rId9"/>
    <p:sldId id="2076137327" r:id="rId10"/>
    <p:sldId id="2076137331" r:id="rId11"/>
    <p:sldId id="2076137333" r:id="rId12"/>
    <p:sldId id="2076137334" r:id="rId13"/>
    <p:sldId id="2076137328" r:id="rId14"/>
    <p:sldId id="2076137362" r:id="rId15"/>
    <p:sldId id="266" r:id="rId16"/>
    <p:sldId id="2076137338" r:id="rId17"/>
    <p:sldId id="2076137339" r:id="rId18"/>
    <p:sldId id="2076137352" r:id="rId19"/>
    <p:sldId id="2076137341" r:id="rId20"/>
    <p:sldId id="2076137111" r:id="rId21"/>
    <p:sldId id="2076137079" r:id="rId22"/>
    <p:sldId id="2076137354" r:id="rId23"/>
    <p:sldId id="2076137082" r:id="rId24"/>
    <p:sldId id="2076137359" r:id="rId25"/>
    <p:sldId id="2076137357" r:id="rId26"/>
    <p:sldId id="2076137360" r:id="rId27"/>
    <p:sldId id="2076137361" r:id="rId28"/>
    <p:sldId id="2076137356" r:id="rId29"/>
    <p:sldId id="2076137343" r:id="rId30"/>
    <p:sldId id="2076137353" r:id="rId31"/>
    <p:sldId id="2076137340" r:id="rId32"/>
    <p:sldId id="2076137347" r:id="rId33"/>
    <p:sldId id="268" r:id="rId34"/>
    <p:sldId id="2076137346" r:id="rId35"/>
    <p:sldId id="2076137348" r:id="rId36"/>
    <p:sldId id="2076137349" r:id="rId37"/>
    <p:sldId id="2076137350" r:id="rId38"/>
    <p:sldId id="2076137351" r:id="rId39"/>
    <p:sldId id="2076137344" r:id="rId40"/>
    <p:sldId id="2076137345" r:id="rId41"/>
    <p:sldId id="269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37BD4A7A-AD1A-0644-A4B9-0DC5AF435176}">
          <p14:sldIdLst>
            <p14:sldId id="256"/>
            <p14:sldId id="267"/>
            <p14:sldId id="326"/>
            <p14:sldId id="2076137335"/>
            <p14:sldId id="2076137332"/>
            <p14:sldId id="2076137326"/>
            <p14:sldId id="2076137329"/>
            <p14:sldId id="2076137330"/>
            <p14:sldId id="2076137327"/>
            <p14:sldId id="2076137331"/>
            <p14:sldId id="2076137333"/>
            <p14:sldId id="2076137334"/>
            <p14:sldId id="2076137328"/>
            <p14:sldId id="2076137362"/>
          </p14:sldIdLst>
        </p14:section>
        <p14:section name="Untitled Section" id="{9004F5D7-F5FF-41C1-82CF-2921E2551F5B}">
          <p14:sldIdLst>
            <p14:sldId id="266"/>
            <p14:sldId id="2076137338"/>
          </p14:sldIdLst>
        </p14:section>
        <p14:section name="Sviluppare un videogioco" id="{272EF509-1B4F-4375-A425-3ADA9A2420A6}">
          <p14:sldIdLst>
            <p14:sldId id="2076137339"/>
            <p14:sldId id="2076137352"/>
            <p14:sldId id="2076137341"/>
            <p14:sldId id="2076137111"/>
            <p14:sldId id="2076137079"/>
            <p14:sldId id="2076137354"/>
            <p14:sldId id="2076137082"/>
            <p14:sldId id="2076137359"/>
            <p14:sldId id="2076137357"/>
            <p14:sldId id="2076137360"/>
            <p14:sldId id="2076137361"/>
            <p14:sldId id="2076137356"/>
            <p14:sldId id="2076137343"/>
            <p14:sldId id="2076137353"/>
          </p14:sldIdLst>
        </p14:section>
        <p14:section name="Let's make more serious" id="{736D179A-895C-491F-88B9-12984B8E2E48}">
          <p14:sldIdLst>
            <p14:sldId id="2076137340"/>
            <p14:sldId id="2076137347"/>
            <p14:sldId id="268"/>
            <p14:sldId id="2076137346"/>
            <p14:sldId id="2076137348"/>
            <p14:sldId id="2076137349"/>
            <p14:sldId id="2076137350"/>
            <p14:sldId id="2076137351"/>
          </p14:sldIdLst>
        </p14:section>
        <p14:section name="Conclusioni" id="{92B14129-7D3A-435A-A0BD-561935CDE5C8}">
          <p14:sldIdLst>
            <p14:sldId id="2076137344"/>
            <p14:sldId id="2076137345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002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D4AFEC2C-AED9-4BAC-9D0D-21CA772FB19B}"/>
    <pc:docChg chg="undo custSel addSld delSld modSld sldOrd modSection">
      <pc:chgData name="Marco Parenzan" userId="a83bbb23f3e251dc" providerId="LiveId" clId="{D4AFEC2C-AED9-4BAC-9D0D-21CA772FB19B}" dt="2024-12-16T20:32:23.448" v="426" actId="1076"/>
      <pc:docMkLst>
        <pc:docMk/>
      </pc:docMkLst>
      <pc:sldChg chg="addSp modSp mod">
        <pc:chgData name="Marco Parenzan" userId="a83bbb23f3e251dc" providerId="LiveId" clId="{D4AFEC2C-AED9-4BAC-9D0D-21CA772FB19B}" dt="2024-12-16T20:32:23.448" v="426" actId="1076"/>
        <pc:sldMkLst>
          <pc:docMk/>
          <pc:sldMk cId="3611601221" sldId="256"/>
        </pc:sldMkLst>
        <pc:spChg chg="add mod">
          <ac:chgData name="Marco Parenzan" userId="a83bbb23f3e251dc" providerId="LiveId" clId="{D4AFEC2C-AED9-4BAC-9D0D-21CA772FB19B}" dt="2024-12-16T20:32:23.448" v="426" actId="1076"/>
          <ac:spMkLst>
            <pc:docMk/>
            <pc:sldMk cId="3611601221" sldId="256"/>
            <ac:spMk id="2" creationId="{2CA659CE-26BA-091C-1ECA-D7B059B44CF4}"/>
          </ac:spMkLst>
        </pc:spChg>
      </pc:sldChg>
      <pc:sldChg chg="addSp modSp mod">
        <pc:chgData name="Marco Parenzan" userId="a83bbb23f3e251dc" providerId="LiveId" clId="{D4AFEC2C-AED9-4BAC-9D0D-21CA772FB19B}" dt="2024-12-16T20:32:16.183" v="424" actId="1076"/>
        <pc:sldMkLst>
          <pc:docMk/>
          <pc:sldMk cId="4135173844" sldId="269"/>
        </pc:sldMkLst>
        <pc:spChg chg="add mod">
          <ac:chgData name="Marco Parenzan" userId="a83bbb23f3e251dc" providerId="LiveId" clId="{D4AFEC2C-AED9-4BAC-9D0D-21CA772FB19B}" dt="2024-12-16T20:32:16.183" v="424" actId="1076"/>
          <ac:spMkLst>
            <pc:docMk/>
            <pc:sldMk cId="4135173844" sldId="269"/>
            <ac:spMk id="3" creationId="{BC0EC696-5AD0-E99E-A3F7-A56FFB6B6DCF}"/>
          </ac:spMkLst>
        </pc:spChg>
        <pc:spChg chg="mod">
          <ac:chgData name="Marco Parenzan" userId="a83bbb23f3e251dc" providerId="LiveId" clId="{D4AFEC2C-AED9-4BAC-9D0D-21CA772FB19B}" dt="2024-12-16T20:31:54.336" v="409" actId="1076"/>
          <ac:spMkLst>
            <pc:docMk/>
            <pc:sldMk cId="4135173844" sldId="269"/>
            <ac:spMk id="7" creationId="{B10A5837-8D70-DE5E-0344-B5094C5C6055}"/>
          </ac:spMkLst>
        </pc:spChg>
      </pc:sldChg>
      <pc:sldChg chg="modSp mod">
        <pc:chgData name="Marco Parenzan" userId="a83bbb23f3e251dc" providerId="LiveId" clId="{D4AFEC2C-AED9-4BAC-9D0D-21CA772FB19B}" dt="2024-12-13T08:13:22.998" v="109" actId="21"/>
        <pc:sldMkLst>
          <pc:docMk/>
          <pc:sldMk cId="1348037440" sldId="2076137079"/>
        </pc:sldMkLst>
        <pc:spChg chg="mod">
          <ac:chgData name="Marco Parenzan" userId="a83bbb23f3e251dc" providerId="LiveId" clId="{D4AFEC2C-AED9-4BAC-9D0D-21CA772FB19B}" dt="2024-12-13T08:13:22.998" v="109" actId="21"/>
          <ac:spMkLst>
            <pc:docMk/>
            <pc:sldMk cId="1348037440" sldId="2076137079"/>
            <ac:spMk id="3" creationId="{7382EDFF-A809-4FE7-99F2-F1D6777A013E}"/>
          </ac:spMkLst>
        </pc:spChg>
      </pc:sldChg>
      <pc:sldChg chg="modSp mod">
        <pc:chgData name="Marco Parenzan" userId="a83bbb23f3e251dc" providerId="LiveId" clId="{D4AFEC2C-AED9-4BAC-9D0D-21CA772FB19B}" dt="2024-12-13T08:22:06.943" v="320" actId="21"/>
        <pc:sldMkLst>
          <pc:docMk/>
          <pc:sldMk cId="4126271037" sldId="2076137082"/>
        </pc:sldMkLst>
        <pc:spChg chg="mod">
          <ac:chgData name="Marco Parenzan" userId="a83bbb23f3e251dc" providerId="LiveId" clId="{D4AFEC2C-AED9-4BAC-9D0D-21CA772FB19B}" dt="2024-12-13T08:10:18.021" v="82" actId="20577"/>
          <ac:spMkLst>
            <pc:docMk/>
            <pc:sldMk cId="4126271037" sldId="2076137082"/>
            <ac:spMk id="2" creationId="{9FE28DB9-9AF3-4DE1-B60F-7E432580BBE9}"/>
          </ac:spMkLst>
        </pc:spChg>
        <pc:spChg chg="mod">
          <ac:chgData name="Marco Parenzan" userId="a83bbb23f3e251dc" providerId="LiveId" clId="{D4AFEC2C-AED9-4BAC-9D0D-21CA772FB19B}" dt="2024-12-13T08:22:06.943" v="320" actId="21"/>
          <ac:spMkLst>
            <pc:docMk/>
            <pc:sldMk cId="4126271037" sldId="2076137082"/>
            <ac:spMk id="3" creationId="{E92BA93C-7F9E-4A4D-9EF8-FF58EA1A3878}"/>
          </ac:spMkLst>
        </pc:spChg>
      </pc:sldChg>
      <pc:sldChg chg="del">
        <pc:chgData name="Marco Parenzan" userId="a83bbb23f3e251dc" providerId="LiveId" clId="{D4AFEC2C-AED9-4BAC-9D0D-21CA772FB19B}" dt="2024-12-13T10:58:56.769" v="406" actId="47"/>
        <pc:sldMkLst>
          <pc:docMk/>
          <pc:sldMk cId="2785319076" sldId="2076137337"/>
        </pc:sldMkLst>
      </pc:sldChg>
      <pc:sldChg chg="modSp mod">
        <pc:chgData name="Marco Parenzan" userId="a83bbb23f3e251dc" providerId="LiveId" clId="{D4AFEC2C-AED9-4BAC-9D0D-21CA772FB19B}" dt="2024-12-13T08:09:38.490" v="55" actId="20577"/>
        <pc:sldMkLst>
          <pc:docMk/>
          <pc:sldMk cId="1125705332" sldId="2076137338"/>
        </pc:sldMkLst>
        <pc:spChg chg="mod">
          <ac:chgData name="Marco Parenzan" userId="a83bbb23f3e251dc" providerId="LiveId" clId="{D4AFEC2C-AED9-4BAC-9D0D-21CA772FB19B}" dt="2024-12-13T08:09:38.490" v="55" actId="20577"/>
          <ac:spMkLst>
            <pc:docMk/>
            <pc:sldMk cId="1125705332" sldId="2076137338"/>
            <ac:spMk id="3" creationId="{0B8C00C0-48FE-A7FC-896E-EFC8AB395394}"/>
          </ac:spMkLst>
        </pc:spChg>
      </pc:sldChg>
      <pc:sldChg chg="addSp delSp modSp new mod">
        <pc:chgData name="Marco Parenzan" userId="a83bbb23f3e251dc" providerId="LiveId" clId="{D4AFEC2C-AED9-4BAC-9D0D-21CA772FB19B}" dt="2024-12-13T08:14:27.149" v="132" actId="20577"/>
        <pc:sldMkLst>
          <pc:docMk/>
          <pc:sldMk cId="1883111525" sldId="2076137354"/>
        </pc:sldMkLst>
        <pc:spChg chg="mod">
          <ac:chgData name="Marco Parenzan" userId="a83bbb23f3e251dc" providerId="LiveId" clId="{D4AFEC2C-AED9-4BAC-9D0D-21CA772FB19B}" dt="2024-12-13T08:13:36.523" v="114" actId="27636"/>
          <ac:spMkLst>
            <pc:docMk/>
            <pc:sldMk cId="1883111525" sldId="2076137354"/>
            <ac:spMk id="2" creationId="{00AFC02A-0216-6778-929A-A4383848BDB7}"/>
          </ac:spMkLst>
        </pc:spChg>
        <pc:spChg chg="add del mod">
          <ac:chgData name="Marco Parenzan" userId="a83bbb23f3e251dc" providerId="LiveId" clId="{D4AFEC2C-AED9-4BAC-9D0D-21CA772FB19B}" dt="2024-12-13T08:14:27.149" v="132" actId="20577"/>
          <ac:spMkLst>
            <pc:docMk/>
            <pc:sldMk cId="1883111525" sldId="2076137354"/>
            <ac:spMk id="3" creationId="{1042A981-129F-86F1-A2B1-B08BD7A33EA0}"/>
          </ac:spMkLst>
        </pc:spChg>
      </pc:sldChg>
      <pc:sldChg chg="add del">
        <pc:chgData name="Marco Parenzan" userId="a83bbb23f3e251dc" providerId="LiveId" clId="{D4AFEC2C-AED9-4BAC-9D0D-21CA772FB19B}" dt="2024-12-13T08:15:59.762" v="175" actId="47"/>
        <pc:sldMkLst>
          <pc:docMk/>
          <pc:sldMk cId="936307062" sldId="2076137355"/>
        </pc:sldMkLst>
      </pc:sldChg>
      <pc:sldChg chg="modSp new mod">
        <pc:chgData name="Marco Parenzan" userId="a83bbb23f3e251dc" providerId="LiveId" clId="{D4AFEC2C-AED9-4BAC-9D0D-21CA772FB19B}" dt="2024-12-13T08:17:16.611" v="305" actId="20577"/>
        <pc:sldMkLst>
          <pc:docMk/>
          <pc:sldMk cId="772648163" sldId="2076137356"/>
        </pc:sldMkLst>
        <pc:spChg chg="mod">
          <ac:chgData name="Marco Parenzan" userId="a83bbb23f3e251dc" providerId="LiveId" clId="{D4AFEC2C-AED9-4BAC-9D0D-21CA772FB19B}" dt="2024-12-13T08:15:53.112" v="174" actId="20577"/>
          <ac:spMkLst>
            <pc:docMk/>
            <pc:sldMk cId="772648163" sldId="2076137356"/>
            <ac:spMk id="2" creationId="{6E1BA0BD-28B5-39E5-005E-A98A7FBEF34E}"/>
          </ac:spMkLst>
        </pc:spChg>
        <pc:spChg chg="mod">
          <ac:chgData name="Marco Parenzan" userId="a83bbb23f3e251dc" providerId="LiveId" clId="{D4AFEC2C-AED9-4BAC-9D0D-21CA772FB19B}" dt="2024-12-13T08:17:16.611" v="305" actId="20577"/>
          <ac:spMkLst>
            <pc:docMk/>
            <pc:sldMk cId="772648163" sldId="2076137356"/>
            <ac:spMk id="3" creationId="{BCEE08E1-ABD9-2ADA-487D-F877B4214511}"/>
          </ac:spMkLst>
        </pc:spChg>
      </pc:sldChg>
      <pc:sldChg chg="modSp add mod">
        <pc:chgData name="Marco Parenzan" userId="a83bbb23f3e251dc" providerId="LiveId" clId="{D4AFEC2C-AED9-4BAC-9D0D-21CA772FB19B}" dt="2024-12-13T08:22:24.636" v="326" actId="27636"/>
        <pc:sldMkLst>
          <pc:docMk/>
          <pc:sldMk cId="3445560898" sldId="2076137357"/>
        </pc:sldMkLst>
        <pc:spChg chg="mod">
          <ac:chgData name="Marco Parenzan" userId="a83bbb23f3e251dc" providerId="LiveId" clId="{D4AFEC2C-AED9-4BAC-9D0D-21CA772FB19B}" dt="2024-12-13T08:22:24.636" v="326" actId="27636"/>
          <ac:spMkLst>
            <pc:docMk/>
            <pc:sldMk cId="3445560898" sldId="2076137357"/>
            <ac:spMk id="3" creationId="{D000A47D-C145-8D9A-D621-0E87DACF0444}"/>
          </ac:spMkLst>
        </pc:spChg>
      </pc:sldChg>
      <pc:sldChg chg="add del">
        <pc:chgData name="Marco Parenzan" userId="a83bbb23f3e251dc" providerId="LiveId" clId="{D4AFEC2C-AED9-4BAC-9D0D-21CA772FB19B}" dt="2024-12-13T08:22:19.682" v="323" actId="47"/>
        <pc:sldMkLst>
          <pc:docMk/>
          <pc:sldMk cId="737157975" sldId="2076137358"/>
        </pc:sldMkLst>
      </pc:sldChg>
      <pc:sldChg chg="modSp add mod">
        <pc:chgData name="Marco Parenzan" userId="a83bbb23f3e251dc" providerId="LiveId" clId="{D4AFEC2C-AED9-4BAC-9D0D-21CA772FB19B}" dt="2024-12-13T08:22:11.300" v="322" actId="6549"/>
        <pc:sldMkLst>
          <pc:docMk/>
          <pc:sldMk cId="1364536035" sldId="2076137359"/>
        </pc:sldMkLst>
        <pc:spChg chg="mod">
          <ac:chgData name="Marco Parenzan" userId="a83bbb23f3e251dc" providerId="LiveId" clId="{D4AFEC2C-AED9-4BAC-9D0D-21CA772FB19B}" dt="2024-12-13T08:22:11.300" v="322" actId="6549"/>
          <ac:spMkLst>
            <pc:docMk/>
            <pc:sldMk cId="1364536035" sldId="2076137359"/>
            <ac:spMk id="3" creationId="{28590240-F175-E8BA-A9F0-00FB5E2FCD54}"/>
          </ac:spMkLst>
        </pc:spChg>
      </pc:sldChg>
      <pc:sldChg chg="modSp add mod">
        <pc:chgData name="Marco Parenzan" userId="a83bbb23f3e251dc" providerId="LiveId" clId="{D4AFEC2C-AED9-4BAC-9D0D-21CA772FB19B}" dt="2024-12-13T08:22:44.051" v="333" actId="21"/>
        <pc:sldMkLst>
          <pc:docMk/>
          <pc:sldMk cId="2103616239" sldId="2076137360"/>
        </pc:sldMkLst>
        <pc:spChg chg="mod">
          <ac:chgData name="Marco Parenzan" userId="a83bbb23f3e251dc" providerId="LiveId" clId="{D4AFEC2C-AED9-4BAC-9D0D-21CA772FB19B}" dt="2024-12-13T08:22:44.051" v="333" actId="21"/>
          <ac:spMkLst>
            <pc:docMk/>
            <pc:sldMk cId="2103616239" sldId="2076137360"/>
            <ac:spMk id="3" creationId="{D30B945D-8AE4-BA43-CAFC-801DF9F22C91}"/>
          </ac:spMkLst>
        </pc:spChg>
      </pc:sldChg>
      <pc:sldChg chg="modSp add mod">
        <pc:chgData name="Marco Parenzan" userId="a83bbb23f3e251dc" providerId="LiveId" clId="{D4AFEC2C-AED9-4BAC-9D0D-21CA772FB19B}" dt="2024-12-13T08:22:41.300" v="332" actId="21"/>
        <pc:sldMkLst>
          <pc:docMk/>
          <pc:sldMk cId="2669718283" sldId="2076137361"/>
        </pc:sldMkLst>
        <pc:spChg chg="mod">
          <ac:chgData name="Marco Parenzan" userId="a83bbb23f3e251dc" providerId="LiveId" clId="{D4AFEC2C-AED9-4BAC-9D0D-21CA772FB19B}" dt="2024-12-13T08:22:41.300" v="332" actId="21"/>
          <ac:spMkLst>
            <pc:docMk/>
            <pc:sldMk cId="2669718283" sldId="2076137361"/>
            <ac:spMk id="3" creationId="{3428ED43-E270-86A9-D302-2AAB006CEB39}"/>
          </ac:spMkLst>
        </pc:spChg>
      </pc:sldChg>
      <pc:sldChg chg="addSp modSp new mod ord">
        <pc:chgData name="Marco Parenzan" userId="a83bbb23f3e251dc" providerId="LiveId" clId="{D4AFEC2C-AED9-4BAC-9D0D-21CA772FB19B}" dt="2024-12-13T10:59:04.851" v="408"/>
        <pc:sldMkLst>
          <pc:docMk/>
          <pc:sldMk cId="3804917953" sldId="2076137362"/>
        </pc:sldMkLst>
        <pc:spChg chg="mod">
          <ac:chgData name="Marco Parenzan" userId="a83bbb23f3e251dc" providerId="LiveId" clId="{D4AFEC2C-AED9-4BAC-9D0D-21CA772FB19B}" dt="2024-12-13T10:07:56.802" v="396" actId="20577"/>
          <ac:spMkLst>
            <pc:docMk/>
            <pc:sldMk cId="3804917953" sldId="2076137362"/>
            <ac:spMk id="2" creationId="{E4861533-8A0C-5271-3F60-A44BE1347A75}"/>
          </ac:spMkLst>
        </pc:spChg>
        <pc:spChg chg="add mod">
          <ac:chgData name="Marco Parenzan" userId="a83bbb23f3e251dc" providerId="LiveId" clId="{D4AFEC2C-AED9-4BAC-9D0D-21CA772FB19B}" dt="2024-12-13T10:09:28.249" v="400" actId="20577"/>
          <ac:spMkLst>
            <pc:docMk/>
            <pc:sldMk cId="3804917953" sldId="2076137362"/>
            <ac:spMk id="4" creationId="{BBA42062-888D-1B34-7DCF-E9BF0D5E822C}"/>
          </ac:spMkLst>
        </pc:spChg>
        <pc:picChg chg="add mod">
          <ac:chgData name="Marco Parenzan" userId="a83bbb23f3e251dc" providerId="LiveId" clId="{D4AFEC2C-AED9-4BAC-9D0D-21CA772FB19B}" dt="2024-12-13T10:13:43.382" v="405" actId="14100"/>
          <ac:picMkLst>
            <pc:docMk/>
            <pc:sldMk cId="3804917953" sldId="2076137362"/>
            <ac:picMk id="6" creationId="{F1A3E96C-B0FA-8237-E781-005E13651ABF}"/>
          </ac:picMkLst>
        </pc:picChg>
        <pc:picChg chg="add mod">
          <ac:chgData name="Marco Parenzan" userId="a83bbb23f3e251dc" providerId="LiveId" clId="{D4AFEC2C-AED9-4BAC-9D0D-21CA772FB19B}" dt="2024-12-13T10:09:03.682" v="397" actId="1076"/>
          <ac:picMkLst>
            <pc:docMk/>
            <pc:sldMk cId="3804917953" sldId="2076137362"/>
            <ac:picMk id="1026" creationId="{D11EDE96-1B85-9D3A-B56E-0D57623C486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ED06A-3889-7D48-95B9-51C53E52AD16}" type="datetimeFigureOut">
              <a:rPr lang="it-IT" smtClean="0"/>
              <a:t>16/12/2024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959CE-A912-554E-A346-0D39F75AA33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31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777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00697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5987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744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26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8395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959CE-A912-554E-A346-0D39F75AA33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977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">
            <a:extLst>
              <a:ext uri="{FF2B5EF4-FFF2-40B4-BE49-F238E27FC236}">
                <a16:creationId xmlns:a16="http://schemas.microsoft.com/office/drawing/2014/main" id="{8EA15267-CF58-D6E3-2729-57336C8AF2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8E7DEE1-CD19-31BB-6F8D-B516C527C5F6}"/>
              </a:ext>
            </a:extLst>
          </p:cNvPr>
          <p:cNvSpPr txBox="1"/>
          <p:nvPr userDrawn="1"/>
        </p:nvSpPr>
        <p:spPr>
          <a:xfrm>
            <a:off x="0" y="5302845"/>
            <a:ext cx="1219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5400" b="1">
                <a:solidFill>
                  <a:srgbClr val="C00000"/>
                </a:solidFill>
                <a:latin typeface="Bebas Neue" panose="020B0606020202050201" pitchFamily="34" charset="0"/>
              </a:rPr>
              <a:t>XMAS DEV 2024 </a:t>
            </a:r>
            <a:endParaRPr lang="en-GB" sz="5400" b="1">
              <a:solidFill>
                <a:srgbClr val="C00000"/>
              </a:solidFill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942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E4793560-2FBF-ED4A-AE1B-7F2B5FFD0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72144" y="6356350"/>
            <a:ext cx="5881255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CE4FC5-A13F-354F-8C77-A5D71FEB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2117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F9302E-C0BE-FF44-B795-6726BB522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9018" y="457200"/>
            <a:ext cx="432832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553925E-00C3-CF43-8F43-31F0EF6FB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1755" y="987425"/>
            <a:ext cx="4233632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372670-9514-014F-B63E-E00F58059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89018" y="2057400"/>
            <a:ext cx="432832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0A6857-D8E5-C642-A325-5D9D4C75C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89018" y="6356350"/>
            <a:ext cx="5964382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727B93-993F-404C-95D4-57879E51A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5287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77F630-7678-1147-B591-63D5C83DCB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9745" y="457200"/>
            <a:ext cx="47472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C62C1C-A289-5742-95B8-2B208F83D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343453" y="987425"/>
            <a:ext cx="4011934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ECB42-35FC-7849-B2C8-29447AB6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119745" y="2057400"/>
            <a:ext cx="47472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332AD69-85ED-BA49-B365-F92A8AD1E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9745" y="6356350"/>
            <a:ext cx="5937503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BA05DE-7C04-5D44-BBF9-8DDC28E4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285" y="6356350"/>
            <a:ext cx="2042513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9658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8AFC9E-C3D0-EC4C-819F-B9897FB2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0ED1E33-82AB-1C47-AD66-3C17A97059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AE962-3CC7-514B-A7E0-A4896053F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6576835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CD7985-233F-664F-81E9-92691A128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46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36D5C0A-DDA3-0247-ABBD-EA281F51E7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DB55914-D685-B249-895F-F2B1F40D3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13708" y="365125"/>
            <a:ext cx="6258791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97C6043-8888-FE45-8438-E4381ECD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13708" y="6356350"/>
            <a:ext cx="6258792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101684-9446-AD4E-9B19-B1B163A7E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7238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0536B92-3FB2-47A6-2ECC-868D433759A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81683" y="120676"/>
            <a:ext cx="6723021" cy="3581880"/>
          </a:xfrm>
          <a:prstGeom prst="rect">
            <a:avLst/>
          </a:prstGeom>
        </p:spPr>
      </p:pic>
      <p:sp>
        <p:nvSpPr>
          <p:cNvPr id="2" name="Segnaposto piè di pagina 4">
            <a:extLst>
              <a:ext uri="{FF2B5EF4-FFF2-40B4-BE49-F238E27FC236}">
                <a16:creationId xmlns:a16="http://schemas.microsoft.com/office/drawing/2014/main" id="{4FC98B0E-D536-7192-A343-FF9C99DE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5" name="Segnaposto numero diapositiva 5">
            <a:extLst>
              <a:ext uri="{FF2B5EF4-FFF2-40B4-BE49-F238E27FC236}">
                <a16:creationId xmlns:a16="http://schemas.microsoft.com/office/drawing/2014/main" id="{BFFE80CD-B765-F6C3-5AD2-C433B8168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6289" y="6356350"/>
            <a:ext cx="2207510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5778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Unikey">
            <a:extLst>
              <a:ext uri="{FF2B5EF4-FFF2-40B4-BE49-F238E27FC236}">
                <a16:creationId xmlns:a16="http://schemas.microsoft.com/office/drawing/2014/main" id="{7B151699-46F2-42E6-A8AB-5B227444180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6631" y="5400916"/>
            <a:ext cx="919874" cy="91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8A539AF-D29A-CB4B-A262-5335E4BF1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7124700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BAB0333-ECE9-134A-8863-FF8C86264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4C757012-A144-14B9-0FCA-5BD4863A141C}"/>
              </a:ext>
            </a:extLst>
          </p:cNvPr>
          <p:cNvGrpSpPr/>
          <p:nvPr userDrawn="1"/>
        </p:nvGrpSpPr>
        <p:grpSpPr>
          <a:xfrm>
            <a:off x="-1480" y="406515"/>
            <a:ext cx="12192000" cy="1981102"/>
            <a:chOff x="-1480" y="406515"/>
            <a:chExt cx="12192000" cy="1981102"/>
          </a:xfrm>
        </p:grpSpPr>
        <p:pic>
          <p:nvPicPr>
            <p:cNvPr id="1026" name="Picture 2" descr="Microsoft">
              <a:extLst>
                <a:ext uri="{FF2B5EF4-FFF2-40B4-BE49-F238E27FC236}">
                  <a16:creationId xmlns:a16="http://schemas.microsoft.com/office/drawing/2014/main" id="{0D1C8260-E5A3-4D40-9C43-E053A41C24F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1707" y="568638"/>
              <a:ext cx="3637958" cy="1818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B3D3FBFD-6459-49A5-9458-2480BBF8C3D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/>
            <a:stretch/>
          </p:blipFill>
          <p:spPr bwMode="auto">
            <a:xfrm>
              <a:off x="7183990" y="568638"/>
              <a:ext cx="3637958" cy="1818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DB7B9443-D6D8-4569-BFF9-86DCE6B54072}"/>
                </a:ext>
              </a:extLst>
            </p:cNvPr>
            <p:cNvSpPr txBox="1"/>
            <p:nvPr userDrawn="1"/>
          </p:nvSpPr>
          <p:spPr>
            <a:xfrm>
              <a:off x="-1480" y="406515"/>
              <a:ext cx="1219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Platinum</a:t>
              </a:r>
              <a:r>
                <a:rPr lang="it-IT" sz="2400" b="1" i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/>
            </a:p>
          </p:txBody>
        </p:sp>
      </p:grp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E1D9CB3-A60F-487A-B15C-67FC667BE159}"/>
              </a:ext>
            </a:extLst>
          </p:cNvPr>
          <p:cNvSpPr txBox="1"/>
          <p:nvPr userDrawn="1"/>
        </p:nvSpPr>
        <p:spPr>
          <a:xfrm>
            <a:off x="288476" y="5115947"/>
            <a:ext cx="39304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Technical</a:t>
            </a:r>
            <a:r>
              <a:rPr lang="it-IT" sz="2000" b="1" i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 Sponsor</a:t>
            </a:r>
            <a:endParaRPr lang="it-IT" sz="200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EB1668B-28C7-4089-8EA4-58DFAF163C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/>
          <a:srcRect/>
          <a:stretch/>
        </p:blipFill>
        <p:spPr bwMode="auto">
          <a:xfrm>
            <a:off x="1028700" y="5536742"/>
            <a:ext cx="1248295" cy="624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sellaDiTesto 15">
            <a:extLst>
              <a:ext uri="{FF2B5EF4-FFF2-40B4-BE49-F238E27FC236}">
                <a16:creationId xmlns:a16="http://schemas.microsoft.com/office/drawing/2014/main" id="{DC748F86-95BF-0BBE-3848-EAE51B2A95BB}"/>
              </a:ext>
            </a:extLst>
          </p:cNvPr>
          <p:cNvSpPr txBox="1"/>
          <p:nvPr userDrawn="1"/>
        </p:nvSpPr>
        <p:spPr>
          <a:xfrm>
            <a:off x="7357140" y="5115947"/>
            <a:ext cx="43010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b="1" i="0">
                <a:solidFill>
                  <a:srgbClr val="E02B20"/>
                </a:solidFill>
                <a:effectLst/>
                <a:latin typeface="Open Sans" panose="020B0606030504020204" pitchFamily="34" charset="0"/>
              </a:rPr>
              <a:t>Community</a:t>
            </a:r>
            <a:endParaRPr lang="it-IT" sz="2000"/>
          </a:p>
        </p:txBody>
      </p:sp>
      <p:pic>
        <p:nvPicPr>
          <p:cNvPr id="17" name="Immagine 42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5401BA54-0A71-74BE-1EA7-750023D5BA09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333" y="5561670"/>
            <a:ext cx="604886" cy="604886"/>
          </a:xfrm>
          <a:prstGeom prst="rect">
            <a:avLst/>
          </a:prstGeom>
        </p:spPr>
      </p:pic>
      <p:pic>
        <p:nvPicPr>
          <p:cNvPr id="18" name="Picture 2" descr="DotNet Abruzzo">
            <a:extLst>
              <a:ext uri="{FF2B5EF4-FFF2-40B4-BE49-F238E27FC236}">
                <a16:creationId xmlns:a16="http://schemas.microsoft.com/office/drawing/2014/main" id="{F776BAF9-FA50-6966-E672-41457A81A0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285" y="5554170"/>
            <a:ext cx="589292" cy="5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DotNet Toscana">
            <a:extLst>
              <a:ext uri="{FF2B5EF4-FFF2-40B4-BE49-F238E27FC236}">
                <a16:creationId xmlns:a16="http://schemas.microsoft.com/office/drawing/2014/main" id="{9F3A1389-095D-0644-3CED-4382354A8D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643" y="5554170"/>
            <a:ext cx="589292" cy="58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DotNetLombardia">
            <a:extLst>
              <a:ext uri="{FF2B5EF4-FFF2-40B4-BE49-F238E27FC236}">
                <a16:creationId xmlns:a16="http://schemas.microsoft.com/office/drawing/2014/main" id="{D64C6BE0-8902-AE16-76AF-93EE78A3064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3001" y="5543244"/>
            <a:ext cx="618880" cy="61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85575B0-8531-B5C2-F024-688E45744CD4}"/>
              </a:ext>
            </a:extLst>
          </p:cNvPr>
          <p:cNvGrpSpPr/>
          <p:nvPr userDrawn="1"/>
        </p:nvGrpSpPr>
        <p:grpSpPr>
          <a:xfrm>
            <a:off x="4539141" y="3791145"/>
            <a:ext cx="3664965" cy="1190998"/>
            <a:chOff x="4539141" y="3763713"/>
            <a:chExt cx="3664965" cy="1190998"/>
          </a:xfrm>
        </p:grpSpPr>
        <p:pic>
          <p:nvPicPr>
            <p:cNvPr id="2" name="Picture 1" descr="A red text on a black background&#10;&#10;Description automatically generated">
              <a:extLst>
                <a:ext uri="{FF2B5EF4-FFF2-40B4-BE49-F238E27FC236}">
                  <a16:creationId xmlns:a16="http://schemas.microsoft.com/office/drawing/2014/main" id="{B60FC683-E46B-A030-7926-00436D1DD8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9141" y="4382238"/>
              <a:ext cx="860493" cy="507832"/>
            </a:xfrm>
            <a:prstGeom prst="rect">
              <a:avLst/>
            </a:prstGeom>
          </p:spPr>
        </p:pic>
        <p:sp>
          <p:nvSpPr>
            <p:cNvPr id="4" name="CasellaDiTesto 12">
              <a:extLst>
                <a:ext uri="{FF2B5EF4-FFF2-40B4-BE49-F238E27FC236}">
                  <a16:creationId xmlns:a16="http://schemas.microsoft.com/office/drawing/2014/main" id="{E8F18456-22B3-31EB-5B47-678EC65710DD}"/>
                </a:ext>
              </a:extLst>
            </p:cNvPr>
            <p:cNvSpPr txBox="1"/>
            <p:nvPr userDrawn="1"/>
          </p:nvSpPr>
          <p:spPr>
            <a:xfrm>
              <a:off x="4539142" y="3763713"/>
              <a:ext cx="344507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Silver</a:t>
              </a:r>
              <a:r>
                <a:rPr lang="it-IT" sz="2400" b="1" i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0B45CB-2677-ACF2-B2E8-A23D3F4B28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/>
            <a:srcRect/>
            <a:stretch/>
          </p:blipFill>
          <p:spPr>
            <a:xfrm>
              <a:off x="6442771" y="4311146"/>
              <a:ext cx="1761335" cy="643565"/>
            </a:xfrm>
            <a:prstGeom prst="rect">
              <a:avLst/>
            </a:prstGeom>
          </p:spPr>
        </p:pic>
      </p:grpSp>
      <p:pic>
        <p:nvPicPr>
          <p:cNvPr id="21" name="Picture 6">
            <a:extLst>
              <a:ext uri="{FF2B5EF4-FFF2-40B4-BE49-F238E27FC236}">
                <a16:creationId xmlns:a16="http://schemas.microsoft.com/office/drawing/2014/main" id="{242594A7-30DB-8D50-3F09-ED518C243B0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/>
          <a:srcRect/>
          <a:stretch/>
        </p:blipFill>
        <p:spPr bwMode="auto">
          <a:xfrm>
            <a:off x="10821948" y="5548604"/>
            <a:ext cx="836248" cy="6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po 22">
            <a:extLst>
              <a:ext uri="{FF2B5EF4-FFF2-40B4-BE49-F238E27FC236}">
                <a16:creationId xmlns:a16="http://schemas.microsoft.com/office/drawing/2014/main" id="{0E0E62A0-2FD4-070A-C335-DEA4587F58A4}"/>
              </a:ext>
            </a:extLst>
          </p:cNvPr>
          <p:cNvGrpSpPr/>
          <p:nvPr userDrawn="1"/>
        </p:nvGrpSpPr>
        <p:grpSpPr>
          <a:xfrm>
            <a:off x="0" y="2257226"/>
            <a:ext cx="12191999" cy="1636878"/>
            <a:chOff x="0" y="2185854"/>
            <a:chExt cx="12191999" cy="1636878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3E9D9D2B-A4F8-B37B-1FD6-C4BA99372A9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/>
            <a:srcRect/>
            <a:stretch/>
          </p:blipFill>
          <p:spPr bwMode="auto">
            <a:xfrm>
              <a:off x="4834858" y="2512735"/>
              <a:ext cx="2522282" cy="12611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A logo with blue squares and text&#10;&#10;Description automatically generated">
              <a:extLst>
                <a:ext uri="{FF2B5EF4-FFF2-40B4-BE49-F238E27FC236}">
                  <a16:creationId xmlns:a16="http://schemas.microsoft.com/office/drawing/2014/main" id="{E8CF2C8C-59A6-8AAF-D5B7-FDABD2B5E8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029" y="2463879"/>
              <a:ext cx="2415738" cy="1358853"/>
            </a:xfrm>
            <a:prstGeom prst="rect">
              <a:avLst/>
            </a:prstGeom>
          </p:spPr>
        </p:pic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A1CAF254-DDCD-90C1-8C6B-B47C6D7011B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5770" y="2842353"/>
              <a:ext cx="2129190" cy="601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5391975D-3A9F-4269-A8E4-FE8243E91A61}"/>
                </a:ext>
              </a:extLst>
            </p:cNvPr>
            <p:cNvSpPr txBox="1"/>
            <p:nvPr userDrawn="1"/>
          </p:nvSpPr>
          <p:spPr>
            <a:xfrm>
              <a:off x="0" y="2185854"/>
              <a:ext cx="121919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i="0">
                  <a:solidFill>
                    <a:srgbClr val="808080"/>
                  </a:solidFill>
                  <a:effectLst/>
                  <a:latin typeface="Open Sans" panose="020B0606030504020204" pitchFamily="34" charset="0"/>
                </a:rPr>
                <a:t>Gold</a:t>
              </a:r>
              <a:r>
                <a:rPr lang="it-IT" sz="2400" b="1" i="0">
                  <a:solidFill>
                    <a:srgbClr val="E02B20"/>
                  </a:solidFill>
                  <a:effectLst/>
                  <a:latin typeface="Open Sans" panose="020B0606030504020204" pitchFamily="34" charset="0"/>
                </a:rPr>
                <a:t> Sponsor</a:t>
              </a:r>
              <a:endParaRPr lang="it-IT" sz="2400"/>
            </a:p>
          </p:txBody>
        </p:sp>
      </p:grpSp>
    </p:spTree>
    <p:extLst>
      <p:ext uri="{BB962C8B-B14F-4D97-AF65-F5344CB8AC3E}">
        <p14:creationId xmlns:p14="http://schemas.microsoft.com/office/powerpoint/2010/main" val="34423616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Diagonal Stripe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tx1"/>
                </a:solidFill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lelogram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/>
          </a:p>
        </p:txBody>
      </p:sp>
      <p:sp>
        <p:nvSpPr>
          <p:cNvPr id="27" name="Title 1" title="Title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7" y="209028"/>
            <a:ext cx="10628293" cy="1147969"/>
          </a:xfrm>
          <a:prstGeom prst="rect">
            <a:avLst/>
          </a:prstGeom>
        </p:spPr>
        <p:txBody>
          <a:bodyPr bIns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 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075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803275"/>
          </a:xfrm>
        </p:spPr>
        <p:txBody>
          <a:bodyPr/>
          <a:lstStyle>
            <a:lvl1pPr>
              <a:defRPr/>
            </a:lvl1pPr>
          </a:lstStyle>
          <a:p>
            <a:r>
              <a:rPr lang="it-IT"/>
              <a:t>Session Title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A2418920-6165-400E-9618-02294986FB5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0" y="5980545"/>
            <a:ext cx="12192000" cy="803275"/>
          </a:xfrm>
        </p:spPr>
        <p:txBody>
          <a:bodyPr/>
          <a:lstStyle>
            <a:lvl1pPr marL="0" indent="0">
              <a:buNone/>
              <a:defRPr/>
            </a:lvl1pPr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/>
              <a:t>Session sub </a:t>
            </a:r>
            <a:r>
              <a:rPr lang="it-IT" err="1"/>
              <a:t>title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4759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547956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CFC133-75CD-4631-9D8C-DC664D1643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96000"/>
          </a:xfrm>
          <a:prstGeom prst="rect">
            <a:avLst/>
          </a:prstGeom>
        </p:spPr>
      </p:pic>
      <p:sp>
        <p:nvSpPr>
          <p:cNvPr id="20" name="Titolo 1">
            <a:extLst>
              <a:ext uri="{FF2B5EF4-FFF2-40B4-BE49-F238E27FC236}">
                <a16:creationId xmlns:a16="http://schemas.microsoft.com/office/drawing/2014/main" id="{51912CBA-87F2-456F-ADC1-903AC1E07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999470"/>
            <a:ext cx="12192000" cy="1858530"/>
          </a:xfrm>
        </p:spPr>
        <p:txBody>
          <a:bodyPr anchor="ctr">
            <a:normAutofit/>
          </a:bodyPr>
          <a:lstStyle>
            <a:lvl1pPr algn="ctr">
              <a:defRPr sz="7200" b="1"/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565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73E6C1-AE1B-7547-ADBB-F33ABA0FB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A3638A-A027-834F-8315-532816415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sz="2000">
                <a:solidFill>
                  <a:srgbClr val="C00000"/>
                </a:solidFill>
                <a:latin typeface="Raleway" panose="020B0503030101060003" pitchFamily="34" charset="77"/>
              </a:defRPr>
            </a:lvl2pPr>
            <a:lvl3pPr>
              <a:defRPr sz="1800">
                <a:solidFill>
                  <a:srgbClr val="C00000"/>
                </a:solidFill>
                <a:latin typeface="Raleway" panose="020B0503030101060003" pitchFamily="34" charset="77"/>
              </a:defRPr>
            </a:lvl3pPr>
            <a:lvl4pPr>
              <a:defRPr sz="1600">
                <a:solidFill>
                  <a:srgbClr val="C00000"/>
                </a:solidFill>
                <a:latin typeface="Raleway" panose="020B0503030101060003" pitchFamily="34" charset="77"/>
              </a:defRPr>
            </a:lvl4pPr>
            <a:lvl5pPr>
              <a:defRPr sz="1400">
                <a:solidFill>
                  <a:srgbClr val="C00000"/>
                </a:solidFill>
                <a:latin typeface="Raleway" panose="020B0503030101060003" pitchFamily="34" charset="77"/>
              </a:defRPr>
            </a:lvl5pPr>
          </a:lstStyle>
          <a:p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B6278D3-6E45-6142-9109-39E186DBB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8DC965-7067-A44F-AACE-FF9FB065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23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40584C-6DEB-B046-9B45-DC7B3B73A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1709739"/>
            <a:ext cx="9103013" cy="229748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501F3E-0DD9-494C-A04E-F72AA6FCFC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4365813"/>
            <a:ext cx="9103013" cy="1714704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86E1D4-6E8F-D748-8D0B-E42FFC90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B5B36BB-0C2F-2946-9AD8-A8D51D00E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56507" y="6356350"/>
            <a:ext cx="2097291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4880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27AA29-F078-004B-8E28-7F92255E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4524EF-65AE-1644-B953-91EE71AB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4435" y="1425388"/>
            <a:ext cx="4426525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3CE46FF-F4CE-7A4E-8A96-4EAD8FFC51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27273" y="1425388"/>
            <a:ext cx="4426526" cy="4751575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4905C2B-E6F7-E94F-AFF2-F3D9C5B0F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5" y="6356350"/>
            <a:ext cx="6772564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A4EC58-54F2-8144-A2B5-8F369669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928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EDBBBC-BE17-A24C-9C84-A04D20793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0" y="365125"/>
            <a:ext cx="9221787" cy="12395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3943BD-D6E2-E646-AFB8-FDC1C0A8F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33601" y="1681162"/>
            <a:ext cx="4423479" cy="1747837"/>
          </a:xfrm>
        </p:spPr>
        <p:txBody>
          <a:bodyPr anchor="b">
            <a:no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9F4CA54-39D9-BC40-9A28-25340CE4CD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33600" y="3619500"/>
            <a:ext cx="4423479" cy="2570162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2FACC5BB-4745-2F48-9D3C-96D9530240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908535" y="1681163"/>
            <a:ext cx="4445263" cy="1747836"/>
          </a:xfrm>
        </p:spPr>
        <p:txBody>
          <a:bodyPr anchor="b">
            <a:normAutofit/>
          </a:bodyPr>
          <a:lstStyle>
            <a:lvl1pPr marL="0" indent="0">
              <a:buNone/>
              <a:defRPr sz="1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5C12EEE-2654-BD4D-A3B2-A7E8054A63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931909" y="3619499"/>
            <a:ext cx="4423479" cy="2570163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8690D294-EF83-E94E-95E1-CCE5FFD4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33600" y="6356350"/>
            <a:ext cx="6019799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FB5D25-F2D6-754B-85F7-26CF50BE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0733" y="6356350"/>
            <a:ext cx="2073066" cy="365125"/>
          </a:xfrm>
        </p:spPr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7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9304B-B9CC-4D41-87AB-BB7E52F9E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3DEF98E-B99B-F147-BE7D-EC97EE9FB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4436" y="6356350"/>
            <a:ext cx="5908964" cy="365125"/>
          </a:xfrm>
        </p:spPr>
        <p:txBody>
          <a:bodyPr/>
          <a:lstStyle/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7D15F86-5A03-9343-AF22-C54032061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3610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50BB7A-A5FD-4D0C-A3BA-84D415793FB5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-1628" y="0"/>
            <a:ext cx="1950720" cy="68580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D701C37-F76E-416D-A1CC-CB0381EA3AD7}"/>
              </a:ext>
            </a:extLst>
          </p:cNvPr>
          <p:cNvSpPr/>
          <p:nvPr userDrawn="1"/>
        </p:nvSpPr>
        <p:spPr>
          <a:xfrm>
            <a:off x="1971" y="3429000"/>
            <a:ext cx="1952277" cy="329247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1113162-F337-9448-AD18-D8D9B0EA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436" y="36512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108949-3D32-A044-B8E1-2D8D0CADFD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44436" y="1346200"/>
            <a:ext cx="9109364" cy="4830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DC603CA-4C5E-914A-B191-8600360AC3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4435" y="6356350"/>
            <a:ext cx="59089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aleway" panose="020B0503030101060003" pitchFamily="34" charset="77"/>
              </a:defRPr>
            </a:lvl1pPr>
          </a:lstStyle>
          <a:p>
            <a:r>
              <a:rPr lang="en-US" err="1"/>
              <a:t>www.xmasdev.net</a:t>
            </a:r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40421B7-0C2A-2C49-B5E3-DE988B208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6289" y="6356350"/>
            <a:ext cx="2207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297A4-9A49-8F45-8BB8-FCFEA36B51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227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4" r:id="rId15"/>
    <p:sldLayoutId id="2147483660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Bebas Neue" panose="020B0606020202050201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rgbClr val="C00000"/>
          </a:solidFill>
          <a:latin typeface="Raleway" panose="020B0503030101060003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SantaToysSi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trogames.biz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boli.zzapmagazine.it/prodotto/zzapp-annuale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illedByAPixel/LittleJS" TargetMode="External"/><Relationship Id="rId2" Type="http://schemas.openxmlformats.org/officeDocument/2006/relationships/hyperlink" Target="https://js13kgames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phaser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openart.ai/create" TargetMode="Externa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t.pinterest.com/pin/510877151482066004/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t.pinterest.com/pin/948992952711938972/" TargetMode="External"/><Relationship Id="rId4" Type="http://schemas.openxmlformats.org/officeDocument/2006/relationships/image" Target="../media/image63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SantaToysSi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E9FD245-91F0-E021-FF1E-D290992C11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4436" y="-803275"/>
            <a:ext cx="9109364" cy="803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COPERTINA XMASDEV 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A659CE-26BA-091C-1ECA-D7B059B44CF4}"/>
              </a:ext>
            </a:extLst>
          </p:cNvPr>
          <p:cNvSpPr txBox="1"/>
          <p:nvPr/>
        </p:nvSpPr>
        <p:spPr>
          <a:xfrm>
            <a:off x="3254773" y="6115050"/>
            <a:ext cx="568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Codice: </a:t>
            </a:r>
            <a:r>
              <a:rPr lang="it-IT" dirty="0">
                <a:hlinkClick r:id="rId3"/>
              </a:rPr>
              <a:t>https://github.com/marcoparenzan/SantaToysSim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1601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E00CC8-7E0C-5C1F-4C77-3A16BBA92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02135-BED5-928C-27AE-C20FAAF5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SANTA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9AE307-E8DA-E240-942C-A6DAF5124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984" y="1194954"/>
            <a:ext cx="5833017" cy="446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97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BA6-38BF-E81B-4721-28C50FE65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SANTA 2024: «CARO BABBO NATALE, QUEST’ANNO...»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0500F-CCC6-24D2-B5E5-6DEF6F47B46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27"/>
          <a:stretch/>
        </p:blipFill>
        <p:spPr>
          <a:xfrm>
            <a:off x="3823859" y="1557013"/>
            <a:ext cx="6144482" cy="4480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0FB8A13-E14D-73B2-A51C-387E3360C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800" y="1999356"/>
            <a:ext cx="8060600" cy="40377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88098F1-32A9-0309-C2A9-F867FF21BCF7}"/>
              </a:ext>
            </a:extLst>
          </p:cNvPr>
          <p:cNvSpPr txBox="1">
            <a:spLocks/>
          </p:cNvSpPr>
          <p:nvPr/>
        </p:nvSpPr>
        <p:spPr>
          <a:xfrm>
            <a:off x="2244436" y="607201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Bebas Neue" panose="020B0606020202050201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it-IT" dirty="0">
                <a:solidFill>
                  <a:srgbClr val="FF0000"/>
                </a:solidFill>
                <a:latin typeface="Bebas Neue"/>
              </a:rPr>
              <a:t>«...VORREI RAGGIUNGERE IL MIO SOGNO DI AVERE UN COMMODORE 65... DAI...SONO SOLO 30000€!»</a:t>
            </a:r>
          </a:p>
        </p:txBody>
      </p:sp>
    </p:spTree>
    <p:extLst>
      <p:ext uri="{BB962C8B-B14F-4D97-AF65-F5344CB8AC3E}">
        <p14:creationId xmlns:p14="http://schemas.microsoft.com/office/powerpoint/2010/main" val="3636717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19604-627D-9CFE-BDEF-8CB7FCFA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«...MA MI ACCONTENTEREI ANCHE DI...»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E8143-5A7D-BE27-6162-3D412B70B0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68" y="1511709"/>
            <a:ext cx="6335009" cy="2400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73FEB4-3B59-710C-2B81-2002C34C5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836" y="3358960"/>
            <a:ext cx="6227618" cy="3313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D79179-6DEB-DFAC-4765-BFF6F1FA0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431" y="2366357"/>
            <a:ext cx="7611537" cy="24577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81483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971FC-016F-0CCE-B071-A9C88CEA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8D8E9-94FD-BCAD-250F-C4838F2A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«...MA PER QUEST’ANNO VA BENE ANCHE...»</a:t>
            </a:r>
          </a:p>
        </p:txBody>
      </p:sp>
      <p:pic>
        <p:nvPicPr>
          <p:cNvPr id="2050" name="Picture 2" descr="Review: The Spectrum is a brilliant way to relive or discover an icon of  British gaming history | VGC">
            <a:extLst>
              <a:ext uri="{FF2B5EF4-FFF2-40B4-BE49-F238E27FC236}">
                <a16:creationId xmlns:a16="http://schemas.microsoft.com/office/drawing/2014/main" id="{321D5AF4-5349-84AF-5A18-BFEEEF557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127" y="1154300"/>
            <a:ext cx="8423564" cy="47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9B16910-076E-5287-5089-DD898C002375}"/>
              </a:ext>
            </a:extLst>
          </p:cNvPr>
          <p:cNvSpPr txBox="1">
            <a:spLocks/>
          </p:cNvSpPr>
          <p:nvPr/>
        </p:nvSpPr>
        <p:spPr>
          <a:xfrm>
            <a:off x="2244436" y="6072015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Bebas Neue" panose="020B0606020202050201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it-IT">
                <a:solidFill>
                  <a:srgbClr val="FF0000"/>
                </a:solidFill>
                <a:latin typeface="Bebas Neue"/>
              </a:rPr>
              <a:t>99€...ma è già aumentato ed esaurito (provate su GameStop)</a:t>
            </a:r>
            <a:br>
              <a:rPr lang="it-IT">
                <a:solidFill>
                  <a:srgbClr val="FF0000"/>
                </a:solidFill>
                <a:latin typeface="Bebas Neue"/>
              </a:rPr>
            </a:br>
            <a:r>
              <a:rPr lang="it-IT">
                <a:solidFill>
                  <a:srgbClr val="FF0000"/>
                </a:solidFill>
                <a:latin typeface="Bebas Neue"/>
              </a:rPr>
              <a:t>...ma poi torna eh? [</a:t>
            </a:r>
            <a:r>
              <a:rPr lang="it-IT">
                <a:solidFill>
                  <a:srgbClr val="FF0000"/>
                </a:solidFill>
                <a:latin typeface="Bebas Neue"/>
                <a:hlinkClick r:id="rId3"/>
              </a:rPr>
              <a:t>Retro Games</a:t>
            </a:r>
            <a:r>
              <a:rPr lang="it-IT">
                <a:solidFill>
                  <a:srgbClr val="FF0000"/>
                </a:solidFill>
                <a:latin typeface="Bebas Neue"/>
              </a:rPr>
              <a:t>]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8728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61533-8A0C-5271-3F60-A44BE134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Caro Babbo Natale, voglio leggere cose interessanti...</a:t>
            </a:r>
          </a:p>
        </p:txBody>
      </p:sp>
      <p:pic>
        <p:nvPicPr>
          <p:cNvPr id="1026" name="Picture 2" descr="numero14_negozio">
            <a:extLst>
              <a:ext uri="{FF2B5EF4-FFF2-40B4-BE49-F238E27FC236}">
                <a16:creationId xmlns:a16="http://schemas.microsoft.com/office/drawing/2014/main" id="{D11EDE96-1B85-9D3A-B56E-0D57623C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718" y="1168400"/>
            <a:ext cx="433387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42062-888D-1B34-7DCF-E9BF0D5E822C}"/>
              </a:ext>
            </a:extLst>
          </p:cNvPr>
          <p:cNvSpPr txBox="1"/>
          <p:nvPr/>
        </p:nvSpPr>
        <p:spPr>
          <a:xfrm>
            <a:off x="4305300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3"/>
              </a:rPr>
              <a:t>https://oboli.zzapmagazine.it/prodotto/zzapp-annuale/</a:t>
            </a:r>
            <a:r>
              <a:rPr lang="it-IT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A3E96C-B0FA-8237-E781-005E13651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7797" y="1771650"/>
            <a:ext cx="3249605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1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3CE789-B9C8-46C6-B31B-E6AD9330C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>
                <a:latin typeface="Bebas Neue"/>
              </a:rPr>
              <a:t>Santa Toys Sim - La fabbrica di giocattoli di Babbo Natale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B4AFB7-0047-468D-BE92-BDFE0A623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latin typeface="Raleway"/>
              </a:rPr>
              <a:t>Marco Parenzan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5604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8A8D29-BC27-521E-327D-4B8ED4406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Agenda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8C00C0-48FE-A7FC-896E-EFC8AB395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Sviluppare un videogioco</a:t>
            </a:r>
            <a:endParaRPr lang="it-IT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Javascript, gioia (tanta) e dolori (...)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I principi di un videogioco (mooolto semplici...ma sempre validi)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Demo</a:t>
            </a:r>
          </a:p>
          <a:p>
            <a:r>
              <a:rPr lang="it-IT" dirty="0">
                <a:latin typeface="Raleway"/>
              </a:rPr>
              <a:t>Proviamo a fare qualcosa di più serio...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57053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2DDC5-89B4-5F5D-137B-EB2B2FFE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Sviluppare un videogioco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458EB8-D88C-1EF8-B8AD-3B97F87E6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2530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691513-F9FD-2F33-A24A-338806386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DISCLAIMER!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AD8C7FF-43C6-33B9-9322-57E1EAF1F9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Come sempre, pensavo una cosa, ne è venuta fuori un'altra, ho dirottato su un'altra ancora, </a:t>
            </a:r>
          </a:p>
          <a:p>
            <a:r>
              <a:rPr lang="it-IT" dirty="0">
                <a:latin typeface="Raleway"/>
              </a:rPr>
              <a:t>È venuto fuori una sottospecie di </a:t>
            </a:r>
            <a:r>
              <a:rPr lang="it-IT" dirty="0" err="1">
                <a:latin typeface="Raleway"/>
              </a:rPr>
              <a:t>Frankestain</a:t>
            </a:r>
            <a:endParaRPr lang="it-IT" dirty="0">
              <a:latin typeface="Raleway"/>
            </a:endParaRPr>
          </a:p>
          <a:p>
            <a:r>
              <a:rPr lang="it-IT" dirty="0">
                <a:latin typeface="Raleway"/>
              </a:rPr>
              <a:t>Nonostante tutto sono comunque contento</a:t>
            </a:r>
          </a:p>
          <a:p>
            <a:r>
              <a:rPr lang="it-IT" dirty="0">
                <a:latin typeface="Raleway"/>
              </a:rPr>
              <a:t>Adoro </a:t>
            </a:r>
            <a:r>
              <a:rPr lang="it-IT" dirty="0" err="1">
                <a:latin typeface="Raleway"/>
              </a:rPr>
              <a:t>Frankestain</a:t>
            </a:r>
            <a:r>
              <a:rPr lang="it-IT" dirty="0">
                <a:latin typeface="Raleway"/>
              </a:rPr>
              <a:t> (Junior, ovviamente!)</a:t>
            </a:r>
            <a:endParaRPr lang="it-IT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solidFill>
                  <a:srgbClr val="C00000"/>
                </a:solidFill>
                <a:latin typeface="Raleway"/>
              </a:rPr>
              <a:t>Posso essere uno sviluppatore di videogiochi?</a:t>
            </a:r>
          </a:p>
        </p:txBody>
      </p:sp>
      <p:pic>
        <p:nvPicPr>
          <p:cNvPr id="8" name="Segnaposto contenuto 7" descr="Si-può-fare!!! Il fascino della creazione.”">
            <a:extLst>
              <a:ext uri="{FF2B5EF4-FFF2-40B4-BE49-F238E27FC236}">
                <a16:creationId xmlns:a16="http://schemas.microsoft.com/office/drawing/2014/main" id="{64009CAD-D6B2-E3BC-13CB-F85C36A075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87956" y="4414465"/>
            <a:ext cx="3865052" cy="2072078"/>
          </a:xfrm>
        </p:spPr>
      </p:pic>
      <p:pic>
        <p:nvPicPr>
          <p:cNvPr id="10" name="Immagine 9" descr="adotta un robot">
            <a:extLst>
              <a:ext uri="{FF2B5EF4-FFF2-40B4-BE49-F238E27FC236}">
                <a16:creationId xmlns:a16="http://schemas.microsoft.com/office/drawing/2014/main" id="{3D4059DB-951B-ECE4-E774-3A087CAAE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847" y="1271337"/>
            <a:ext cx="4417594" cy="298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82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4C00F5F-B5DB-E846-8E19-55BF53188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Framework </a:t>
            </a:r>
            <a:r>
              <a:rPr lang="it-IT" err="1">
                <a:latin typeface="Bebas Neue"/>
              </a:rPr>
              <a:t>Javascript</a:t>
            </a:r>
            <a:r>
              <a:rPr lang="it-IT">
                <a:latin typeface="Bebas Neue"/>
              </a:rPr>
              <a:t> per i videogiochi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175327F-BA77-696B-880B-228F10AC5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hlinkClick r:id="rId2"/>
              </a:rPr>
              <a:t>js13kGames 2024 — web game development competition in just 13KB</a:t>
            </a:r>
          </a:p>
          <a:p>
            <a:r>
              <a:rPr lang="it-IT">
                <a:hlinkClick r:id="rId3"/>
              </a:rPr>
              <a:t>GitHub - KilledByAPixel/LittleJS: LittleJS is the tiny fast HTML5 game engine with many features and no dependencies. 🚂 Choo-Choo!</a:t>
            </a:r>
          </a:p>
          <a:p>
            <a:r>
              <a:rPr lang="it-IT">
                <a:hlinkClick r:id="rId4"/>
              </a:rPr>
              <a:t>Phaser - A fast, fun and free open source HTML5 game framework</a:t>
            </a:r>
          </a:p>
          <a:p>
            <a:r>
              <a:rPr lang="it-IT">
                <a:latin typeface="Raleway"/>
              </a:rPr>
              <a:t>Ma almeno all'inizio...è bello scriverne uno (base </a:t>
            </a:r>
            <a:r>
              <a:rPr lang="it-IT" err="1">
                <a:latin typeface="Raleway"/>
              </a:rPr>
              <a:t>base</a:t>
            </a:r>
            <a:r>
              <a:rPr lang="it-IT">
                <a:latin typeface="Raleway"/>
              </a:rPr>
              <a:t> </a:t>
            </a:r>
            <a:r>
              <a:rPr lang="it-IT" err="1">
                <a:latin typeface="Raleway"/>
              </a:rPr>
              <a:t>base</a:t>
            </a:r>
            <a:r>
              <a:rPr lang="it-IT">
                <a:latin typeface="Raleway"/>
              </a:rPr>
              <a:t> </a:t>
            </a:r>
            <a:r>
              <a:rPr lang="it-IT" err="1">
                <a:latin typeface="Raleway"/>
              </a:rPr>
              <a:t>base</a:t>
            </a:r>
            <a:r>
              <a:rPr lang="it-IT">
                <a:latin typeface="Raleway"/>
              </a:rPr>
              <a:t> eh?)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923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C28FA4-F52F-5FD9-3CA5-8D241D4DCC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4436" y="-803275"/>
            <a:ext cx="9109364" cy="803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188115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3DDC-B7B8-4EDE-897D-DBA1F22F0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TROVA LA GRAFICA</a:t>
            </a:r>
            <a:endParaRPr lang="it-IT" dirty="0"/>
          </a:p>
        </p:txBody>
      </p:sp>
      <p:pic>
        <p:nvPicPr>
          <p:cNvPr id="1026" name="Picture 2" descr="Pinterest logo | Storia, valore, PNG">
            <a:extLst>
              <a:ext uri="{FF2B5EF4-FFF2-40B4-BE49-F238E27FC236}">
                <a16:creationId xmlns:a16="http://schemas.microsoft.com/office/drawing/2014/main" id="{EF950D49-E40B-491D-9792-DA4C8A04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629" y="2420870"/>
            <a:ext cx="3576421" cy="201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0CCA95-2913-4AC1-8723-5091F3EC804C}"/>
              </a:ext>
            </a:extLst>
          </p:cNvPr>
          <p:cNvSpPr txBox="1"/>
          <p:nvPr/>
        </p:nvSpPr>
        <p:spPr>
          <a:xfrm>
            <a:off x="5935579" y="429391"/>
            <a:ext cx="600036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CERCA PER</a:t>
            </a:r>
            <a:r>
              <a:rPr lang="it-IT" sz="3600" dirty="0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 «</a:t>
            </a:r>
            <a:r>
              <a:rPr lang="it-IT" sz="3600" err="1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spritesheet</a:t>
            </a:r>
            <a:r>
              <a:rPr lang="it-IT" sz="3600" dirty="0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» or «</a:t>
            </a:r>
            <a:r>
              <a:rPr lang="it-IT" sz="3600" err="1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tileset</a:t>
            </a:r>
            <a:r>
              <a:rPr lang="it-IT" sz="3600" dirty="0">
                <a:solidFill>
                  <a:srgbClr val="FF0000"/>
                </a:solidFill>
                <a:latin typeface="Bebas Neue"/>
                <a:ea typeface="+mn-lt"/>
                <a:cs typeface="+mn-lt"/>
              </a:rPr>
              <a:t>»</a:t>
            </a:r>
            <a:endParaRPr lang="it-IT" sz="3600" dirty="0">
              <a:solidFill>
                <a:srgbClr val="FF0000"/>
              </a:solidFill>
              <a:latin typeface="Bebas Neue"/>
              <a:ea typeface="Calibri"/>
              <a:cs typeface="Calibri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A87170B-AE2D-8B88-C764-E11E35B5C817}"/>
              </a:ext>
            </a:extLst>
          </p:cNvPr>
          <p:cNvSpPr txBox="1"/>
          <p:nvPr/>
        </p:nvSpPr>
        <p:spPr>
          <a:xfrm>
            <a:off x="1273341" y="3980447"/>
            <a:ext cx="1065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3600" dirty="0">
                <a:solidFill>
                  <a:srgbClr val="FF0000"/>
                </a:solidFill>
                <a:latin typeface="Bebas Neue"/>
                <a:ea typeface="Calibri"/>
                <a:cs typeface="Calibri"/>
              </a:rPr>
              <a:t>MA ADESSO C'è anche l'AI GENERATIVA (ne ho provate – e pagate – un po') </a:t>
            </a:r>
            <a:endParaRPr lang="it-IT" dirty="0"/>
          </a:p>
        </p:txBody>
      </p:sp>
      <p:pic>
        <p:nvPicPr>
          <p:cNvPr id="6" name="Immagine 5" descr="Immagine che contiene testo, bibita analcolica, bottiglia&#10;&#10;Descrizione generata automaticamente">
            <a:extLst>
              <a:ext uri="{FF2B5EF4-FFF2-40B4-BE49-F238E27FC236}">
                <a16:creationId xmlns:a16="http://schemas.microsoft.com/office/drawing/2014/main" id="{9A96F287-2BE8-FBA1-7B03-45A5992D7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896" y="1073105"/>
            <a:ext cx="4973053" cy="1884369"/>
          </a:xfrm>
          <a:prstGeom prst="rect">
            <a:avLst/>
          </a:prstGeom>
        </p:spPr>
      </p:pic>
      <p:pic>
        <p:nvPicPr>
          <p:cNvPr id="7" name="Immagine 6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2233912E-4837-3184-801C-2A30009DA7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6579" y="1340290"/>
            <a:ext cx="5394158" cy="2282447"/>
          </a:xfrm>
          <a:prstGeom prst="rect">
            <a:avLst/>
          </a:prstGeom>
        </p:spPr>
      </p:pic>
      <p:pic>
        <p:nvPicPr>
          <p:cNvPr id="8" name="Immagine 7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DA7A82BB-5B95-F328-C5E4-94C18A8119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5342" y="4586909"/>
            <a:ext cx="4281237" cy="20055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ED9D30F-01D9-5033-BA66-5F116A7AB32F}"/>
              </a:ext>
            </a:extLst>
          </p:cNvPr>
          <p:cNvSpPr txBox="1"/>
          <p:nvPr/>
        </p:nvSpPr>
        <p:spPr>
          <a:xfrm>
            <a:off x="6799847" y="5135479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6"/>
              </a:rPr>
              <a:t>Create - AI Image Generator | Create Art or Modify Images with AI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0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98E8-C439-4557-9D60-D646BB8CE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The core of a game! [SLIDE RECUPERATA :)]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EDFF-A809-4FE7-99F2-F1D6777A0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Fira Code" panose="020B0809050000020004" pitchFamily="49" charset="0"/>
                <a:ea typeface="Fira Code" panose="020B0809050000020004" pitchFamily="49" charset="0"/>
              </a:rPr>
              <a:t>while(true)</a:t>
            </a:r>
          </a:p>
          <a:p>
            <a:pPr lvl="1"/>
            <a:r>
              <a:rPr lang="it-IT" dirty="0">
                <a:latin typeface="Fira Code" panose="020B0809050000020004" pitchFamily="49" charset="0"/>
                <a:ea typeface="Fira Code" panose="020B0809050000020004" pitchFamily="49" charset="0"/>
              </a:rPr>
              <a:t>Update(); // update state</a:t>
            </a:r>
            <a:endParaRPr lang="en-US" dirty="0">
              <a:solidFill>
                <a:srgbClr val="000000"/>
              </a:solidFill>
              <a:latin typeface="Fira Code" panose="020B0809050000020004" pitchFamily="49" charset="0"/>
              <a:ea typeface="Fira Code" panose="020B0809050000020004" pitchFamily="49" charset="0"/>
            </a:endParaRPr>
          </a:p>
          <a:p>
            <a:pPr lvl="1"/>
            <a:r>
              <a:rPr lang="it-IT" dirty="0">
                <a:latin typeface="Fira Code" panose="020B0809050000020004" pitchFamily="49" charset="0"/>
                <a:ea typeface="Fira Code" panose="020B0809050000020004" pitchFamily="49" charset="0"/>
              </a:rPr>
              <a:t>Render(); // </a:t>
            </a:r>
            <a:r>
              <a:rPr lang="it-IT" dirty="0" err="1">
                <a:latin typeface="Fira Code" panose="020B0809050000020004" pitchFamily="49" charset="0"/>
                <a:ea typeface="Fira Code" panose="020B0809050000020004" pitchFamily="49" charset="0"/>
              </a:rPr>
              <a:t>current</a:t>
            </a:r>
            <a:r>
              <a:rPr lang="it-IT" dirty="0">
                <a:latin typeface="Fira Code" panose="020B0809050000020004" pitchFamily="49" charset="0"/>
                <a:ea typeface="Fira Code" panose="020B0809050000020004" pitchFamily="49" charset="0"/>
              </a:rPr>
              <a:t> frame from state</a:t>
            </a:r>
          </a:p>
          <a:p>
            <a:r>
              <a:rPr lang="it-IT" dirty="0">
                <a:latin typeface="Raleway"/>
              </a:rPr>
              <a:t>How </a:t>
            </a:r>
            <a:r>
              <a:rPr lang="it-IT" dirty="0" err="1">
                <a:latin typeface="Raleway"/>
              </a:rPr>
              <a:t>many</a:t>
            </a:r>
            <a:r>
              <a:rPr lang="it-IT" dirty="0">
                <a:latin typeface="Raleway"/>
              </a:rPr>
              <a:t> times?</a:t>
            </a:r>
          </a:p>
          <a:p>
            <a:pPr lvl="1"/>
            <a:r>
              <a:rPr lang="it-IT" dirty="0">
                <a:latin typeface="Raleway"/>
              </a:rPr>
              <a:t>30/50+ times per second, beyond the retina persistence</a:t>
            </a:r>
          </a:p>
          <a:p>
            <a:endParaRPr lang="it-IT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214446-AD52-4BD6-9E13-D3759BF8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26" y="3301902"/>
            <a:ext cx="3250794" cy="3250794"/>
          </a:xfrm>
          <a:prstGeom prst="rect">
            <a:avLst/>
          </a:prstGeom>
        </p:spPr>
      </p:pic>
      <p:pic>
        <p:nvPicPr>
          <p:cNvPr id="2056" name="Picture 8" descr="Film strip. Retro film strip frame. Cinema filmstrip template. Vector illustration.">
            <a:extLst>
              <a:ext uri="{FF2B5EF4-FFF2-40B4-BE49-F238E27FC236}">
                <a16:creationId xmlns:a16="http://schemas.microsoft.com/office/drawing/2014/main" id="{EB936A72-727F-40E5-9BF3-AB89E0734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r="7063"/>
          <a:stretch/>
        </p:blipFill>
        <p:spPr bwMode="auto">
          <a:xfrm>
            <a:off x="589525" y="4380821"/>
            <a:ext cx="6564715" cy="14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4993-BD15-45F4-89FE-74F5DCA9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422" y="4746994"/>
            <a:ext cx="447691" cy="76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6B47E7-8318-4F88-B44A-7F66DCE6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950" y="4688921"/>
            <a:ext cx="603610" cy="63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21623-5FA0-46E8-A0F9-98F4859E2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492" y="4795787"/>
            <a:ext cx="540961" cy="57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40AAFC-3ED4-432B-BC40-66EEAC212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40" y="4825520"/>
            <a:ext cx="578366" cy="658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5E42AE-1381-4EFC-A5F9-6C34E8540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549" y="4715963"/>
            <a:ext cx="638197" cy="737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B22F77-7086-43DF-8D46-5439E0A7EBA2}"/>
              </a:ext>
            </a:extLst>
          </p:cNvPr>
          <p:cNvSpPr txBox="1"/>
          <p:nvPr/>
        </p:nvSpPr>
        <p:spPr>
          <a:xfrm>
            <a:off x="937448" y="401148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BA31B-1941-4EA0-8AD8-8A7CB8BCF84D}"/>
              </a:ext>
            </a:extLst>
          </p:cNvPr>
          <p:cNvSpPr txBox="1"/>
          <p:nvPr/>
        </p:nvSpPr>
        <p:spPr>
          <a:xfrm>
            <a:off x="2392503" y="399288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6AA779-93FE-4807-B177-FFCDDC3F49C2}"/>
              </a:ext>
            </a:extLst>
          </p:cNvPr>
          <p:cNvSpPr txBox="1"/>
          <p:nvPr/>
        </p:nvSpPr>
        <p:spPr>
          <a:xfrm>
            <a:off x="3505011" y="400218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T+0.066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9F253-8F88-479C-A114-88F3C9DB36DA}"/>
              </a:ext>
            </a:extLst>
          </p:cNvPr>
          <p:cNvSpPr txBox="1"/>
          <p:nvPr/>
        </p:nvSpPr>
        <p:spPr>
          <a:xfrm>
            <a:off x="4954476" y="399288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9D3BCF-636C-42BE-B9E3-553A2C0910EB}"/>
              </a:ext>
            </a:extLst>
          </p:cNvPr>
          <p:cNvSpPr txBox="1"/>
          <p:nvPr/>
        </p:nvSpPr>
        <p:spPr>
          <a:xfrm>
            <a:off x="6372842" y="39708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T+0.132</a:t>
            </a:r>
          </a:p>
        </p:txBody>
      </p:sp>
    </p:spTree>
    <p:extLst>
      <p:ext uri="{BB962C8B-B14F-4D97-AF65-F5344CB8AC3E}">
        <p14:creationId xmlns:p14="http://schemas.microsoft.com/office/powerpoint/2010/main" val="1348037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C02A-0216-6778-929A-A4383848B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b="0" dirty="0">
                <a:solidFill>
                  <a:srgbClr val="9CDCFE"/>
                </a:solidFill>
                <a:effectLst/>
                <a:latin typeface="Cascadia Code" panose="020B0609020000020004" pitchFamily="49" charset="0"/>
              </a:rPr>
              <a:t>window</a:t>
            </a:r>
            <a:r>
              <a:rPr lang="it-IT" b="0" dirty="0">
                <a:solidFill>
                  <a:srgbClr val="CCCCCC"/>
                </a:solidFill>
                <a:effectLst/>
                <a:latin typeface="Cascadia Code" panose="020B0609020000020004" pitchFamily="49" charset="0"/>
              </a:rPr>
              <a:t>.</a:t>
            </a:r>
            <a:r>
              <a:rPr lang="it-IT" b="0" dirty="0">
                <a:solidFill>
                  <a:srgbClr val="DCDCAA"/>
                </a:solidFill>
                <a:effectLst/>
                <a:latin typeface="Cascadia Code" panose="020B0609020000020004" pitchFamily="49" charset="0"/>
              </a:rPr>
              <a:t>requestAnimationFrame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2A981-129F-86F1-A2B1-B08BD7A33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window.requestAnimationFrame è un metodo che dice al browser di eseguire una funzione specificata prima del prossimo repaint. Questo metodo è progettato per fornire un modo efficiente per eseguire animazioni in mdo che siano sincronizzate con il refresh rate del display</a:t>
            </a:r>
          </a:p>
          <a:p>
            <a:r>
              <a:rPr lang="it-IT" dirty="0"/>
              <a:t>Come funziona? </a:t>
            </a:r>
          </a:p>
          <a:p>
            <a:pPr lvl="1"/>
            <a:r>
              <a:rPr lang="it-IT" dirty="0"/>
              <a:t>Richiesta di un frame di animazione: Quando chiami requestAnimationFrame, passi una funzione di callback che il browser eseguirà prima del prossimo repaint.</a:t>
            </a:r>
          </a:p>
          <a:p>
            <a:pPr lvl="1"/>
            <a:r>
              <a:rPr lang="it-IT" dirty="0"/>
              <a:t>Sincronizzazione con il refresh rate: Il browser esegue la funzione di callback a una frequenza che corrisponde al refresh rate del display (tipicamente 60 volte al secondo).</a:t>
            </a:r>
          </a:p>
          <a:p>
            <a:pPr lvl="1"/>
            <a:r>
              <a:rPr lang="it-IT" dirty="0"/>
              <a:t>Ottimizzazione delle prestazioni: Il browser può ottimizzare le animazioni, riducendo il consumo di risorse e migliorando la fluidità.</a:t>
            </a:r>
          </a:p>
        </p:txBody>
      </p:sp>
    </p:spTree>
    <p:extLst>
      <p:ext uri="{BB962C8B-B14F-4D97-AF65-F5344CB8AC3E}">
        <p14:creationId xmlns:p14="http://schemas.microsoft.com/office/powerpoint/2010/main" val="1883111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28DB9-9AF3-4DE1-B60F-7E432580B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Un po' di argomenti (e di classi)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BA93C-7F9E-4A4D-9EF8-FF58EA1A38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Scene</a:t>
            </a:r>
            <a:endParaRPr lang="en-US" dirty="0">
              <a:solidFill>
                <a:srgbClr val="000000"/>
              </a:solidFill>
              <a:latin typeface="Raleway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È una situazione, un momento del gioco, sia essa sessione o schermata "fissa" intermezzo</a:t>
            </a:r>
          </a:p>
        </p:txBody>
      </p:sp>
    </p:spTree>
    <p:extLst>
      <p:ext uri="{BB962C8B-B14F-4D97-AF65-F5344CB8AC3E}">
        <p14:creationId xmlns:p14="http://schemas.microsoft.com/office/powerpoint/2010/main" val="41262710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D0B11-8CFE-B5F3-009B-83A4E651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4E09-2321-CE1E-F030-1A6AB01B7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Un po' di argomenti (e di classi)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0240-F175-E8BA-A9F0-00FB5E2F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Game</a:t>
            </a:r>
            <a:endParaRPr lang="it-IT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Gestisce le risorse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È una macchina a stati che coordina le varie scene</a:t>
            </a:r>
          </a:p>
        </p:txBody>
      </p:sp>
    </p:spTree>
    <p:extLst>
      <p:ext uri="{BB962C8B-B14F-4D97-AF65-F5344CB8AC3E}">
        <p14:creationId xmlns:p14="http://schemas.microsoft.com/office/powerpoint/2010/main" val="1364536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B509-ACF5-AE6E-FF6C-8171FE9B6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F1FD-7411-3753-AD57-E2122022F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Un po' di argomenti (e di classi)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0A47D-C145-8D9A-D621-0E87DACF04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Player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È uno sprite che rappresenta il giocatore principale</a:t>
            </a:r>
          </a:p>
          <a:p>
            <a:r>
              <a:rPr lang="it-IT" dirty="0">
                <a:latin typeface="Raleway"/>
              </a:rPr>
              <a:t>Enemy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I nemici...se non ci sono, che gioco è? Sono sprite come il Player, solo mosso...dall'AI! :)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it-IT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45560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D351A-38DB-4F15-7ECB-F8D2A5238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74056-D8D0-59CC-64A2-8B05EB773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Un po' di argomenti (e di classi)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945D-8AE4-BA43-CAFC-801DF9F22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Bag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Raccogliere gli oggetti nel gioco</a:t>
            </a:r>
          </a:p>
          <a:p>
            <a:r>
              <a:rPr lang="it-IT" dirty="0">
                <a:latin typeface="Raleway"/>
              </a:rPr>
              <a:t>State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Lo stato del gioco e del giocatore, che va scambiato tra le varie scene (punteggio, vite)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it-IT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03616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25159-C871-31AB-1DE0-30DF8C153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26E0D-F657-FB29-CD33-A7E38CE9A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Bebas Neue"/>
              </a:rPr>
              <a:t>Un po' di argomenti (e di classi)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28ED43-E270-86A9-D302-2AAB006CE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Platform, Box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Una piattaforma (di un platform)</a:t>
            </a:r>
          </a:p>
          <a:p>
            <a:pPr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PowerUp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it-IT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6697182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A0BD-28B5-39E5-005E-A98A7FBE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po’ di argomenti (e di classi)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E08E1-ABD9-2ADA-487D-F877B4214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latin typeface="Raleway"/>
              </a:rPr>
              <a:t>Resources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Immagini, suoni., insomma...files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Separare la gestione della gestione fisica (file, url, ecc...) dall’uso</a:t>
            </a:r>
          </a:p>
          <a:p>
            <a:r>
              <a:rPr lang="it-IT" dirty="0">
                <a:latin typeface="Raleway"/>
              </a:rPr>
              <a:t>Spritesheet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Il consumo delle immagini come animazioni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Io l'ho usato anche per gli sfondi</a:t>
            </a:r>
          </a:p>
          <a:p>
            <a:r>
              <a:rPr lang="it-IT" dirty="0">
                <a:latin typeface="Raleway"/>
              </a:rPr>
              <a:t>Soundtrack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it-IT" dirty="0">
                <a:latin typeface="Raleway"/>
              </a:rPr>
              <a:t>Gestire le situazioni con i suoni (background, overlap, pause/resume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2648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Santa Toys Sim</a:t>
            </a:r>
          </a:p>
        </p:txBody>
      </p:sp>
    </p:spTree>
    <p:extLst>
      <p:ext uri="{BB962C8B-B14F-4D97-AF65-F5344CB8AC3E}">
        <p14:creationId xmlns:p14="http://schemas.microsoft.com/office/powerpoint/2010/main" val="2329380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43019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0" y="122564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Marco Parenzan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7389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4884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174156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28080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0415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63350" y="471585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746413">
            <a:off x="6734672" y="5264751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5160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F53D7-5054-8A4B-062B-B0786989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Santa Toys Sim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3DB4-9141-CDCF-8B98-7D034DF3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elfi devono caricare la slitta di Babbo Natale con i regali da consegnare</a:t>
            </a:r>
            <a:r>
              <a:rPr lang="it-IT"/>
              <a:t>. </a:t>
            </a:r>
          </a:p>
          <a:p>
            <a:r>
              <a:rPr lang="it-IT"/>
              <a:t>È </a:t>
            </a:r>
            <a:r>
              <a:rPr lang="it-IT" dirty="0"/>
              <a:t>una cosa un po’ complicata, perchè i giocattoli sono sparsi per le stanze della fabbrica di giocattoli e ci sono altri giocattoli dispettosi e invidiosi che vogliono impedire che Babbo Natale li consegni (perchè loro non verranno consegnati mai).</a:t>
            </a:r>
          </a:p>
          <a:p>
            <a:r>
              <a:rPr lang="it-IT" dirty="0"/>
              <a:t>Ce la farai? Perchè se non ce la fai ci saranno dei bambini che non riceveranno i loro regali!</a:t>
            </a:r>
          </a:p>
        </p:txBody>
      </p:sp>
    </p:spTree>
    <p:extLst>
      <p:ext uri="{BB962C8B-B14F-4D97-AF65-F5344CB8AC3E}">
        <p14:creationId xmlns:p14="http://schemas.microsoft.com/office/powerpoint/2010/main" val="5759616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2DDC5-89B4-5F5D-137B-EB2B2FFE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Bebas Neue"/>
              </a:rPr>
              <a:t>Let's</a:t>
            </a:r>
            <a:r>
              <a:rPr lang="it-IT">
                <a:latin typeface="Bebas Neue"/>
              </a:rPr>
              <a:t> make more </a:t>
            </a:r>
            <a:r>
              <a:rPr lang="it-IT" err="1">
                <a:latin typeface="Bebas Neue"/>
              </a:rPr>
              <a:t>serious</a:t>
            </a:r>
            <a:endParaRPr lang="it-IT" err="1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458EB8-D88C-1EF8-B8AD-3B97F87E6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5582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2899E0-DAD1-2E87-55C2-00FE8B262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>
                <a:latin typeface="Bebas Neue"/>
              </a:rPr>
              <a:t>Blazor</a:t>
            </a:r>
            <a:r>
              <a:rPr lang="it-IT">
                <a:latin typeface="Bebas Neue"/>
              </a:rPr>
              <a:t> </a:t>
            </a:r>
            <a:r>
              <a:rPr lang="it-IT" err="1">
                <a:latin typeface="Bebas Neue"/>
              </a:rPr>
              <a:t>Razor</a:t>
            </a:r>
            <a:r>
              <a:rPr lang="it-IT">
                <a:latin typeface="Bebas Neue"/>
              </a:rPr>
              <a:t> Components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271026-8CEB-98D3-2CCC-4BF95B687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latin typeface="Raleway"/>
              </a:rPr>
              <a:t>Un ottimo modo per gestire la modularità delle soluzioni Web</a:t>
            </a:r>
          </a:p>
          <a:p>
            <a:r>
              <a:rPr lang="it-IT">
                <a:latin typeface="Raleway"/>
              </a:rPr>
              <a:t>Valido sia per Server che per </a:t>
            </a:r>
            <a:r>
              <a:rPr lang="it-IT" err="1">
                <a:latin typeface="Raleway"/>
              </a:rPr>
              <a:t>WebAssembly</a:t>
            </a:r>
            <a:endParaRPr lang="it-IT" err="1"/>
          </a:p>
        </p:txBody>
      </p:sp>
    </p:spTree>
    <p:extLst>
      <p:ext uri="{BB962C8B-B14F-4D97-AF65-F5344CB8AC3E}">
        <p14:creationId xmlns:p14="http://schemas.microsoft.com/office/powerpoint/2010/main" val="499149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771666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D49D4E-F2E3-D9E9-EBD9-73ABEB2EC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La mia sessione al WPC 2024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E963917-524F-8C36-947F-E2697473C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latin typeface="Raleway"/>
              </a:rPr>
              <a:t>Azure IoT Operations</a:t>
            </a:r>
          </a:p>
          <a:p>
            <a:r>
              <a:rPr lang="it-IT">
                <a:latin typeface="Raleway"/>
              </a:rPr>
              <a:t>Azure </a:t>
            </a:r>
            <a:r>
              <a:rPr lang="it-IT" err="1">
                <a:latin typeface="Raleway"/>
              </a:rPr>
              <a:t>Arc</a:t>
            </a:r>
            <a:endParaRPr lang="it-IT">
              <a:latin typeface="Raleway"/>
            </a:endParaRPr>
          </a:p>
          <a:p>
            <a:r>
              <a:rPr lang="it-IT">
                <a:latin typeface="Raleway"/>
              </a:rPr>
              <a:t>AKSEE</a:t>
            </a:r>
          </a:p>
          <a:p>
            <a:r>
              <a:rPr lang="it-IT" err="1">
                <a:latin typeface="Raleway"/>
              </a:rPr>
              <a:t>Hostare</a:t>
            </a:r>
            <a:r>
              <a:rPr lang="it-IT">
                <a:latin typeface="Raleway"/>
              </a:rPr>
              <a:t> custom apps...in </a:t>
            </a:r>
            <a:r>
              <a:rPr lang="it-IT" err="1">
                <a:latin typeface="Raleway"/>
              </a:rPr>
              <a:t>Blazor</a:t>
            </a:r>
            <a:endParaRPr lang="it-IT" err="1"/>
          </a:p>
          <a:p>
            <a:r>
              <a:rPr lang="it-IT">
                <a:latin typeface="Raleway"/>
              </a:rPr>
              <a:t>HMI</a:t>
            </a:r>
          </a:p>
          <a:p>
            <a:r>
              <a:rPr lang="it-IT">
                <a:latin typeface="Raleway"/>
              </a:rPr>
              <a:t>"Digital Twin"</a:t>
            </a:r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7902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04EB40-8E8A-D8FF-C853-39CC1EEC7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HMI</a:t>
            </a:r>
            <a:endParaRPr lang="it-IT"/>
          </a:p>
        </p:txBody>
      </p:sp>
      <p:pic>
        <p:nvPicPr>
          <p:cNvPr id="4" name="Segnaposto contenuto 3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98E827F8-E17F-A2DD-68CD-B664A74E63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118" y="2282405"/>
            <a:ext cx="6096000" cy="2958353"/>
          </a:xfrm>
        </p:spPr>
      </p:pic>
    </p:spTree>
    <p:extLst>
      <p:ext uri="{BB962C8B-B14F-4D97-AF65-F5344CB8AC3E}">
        <p14:creationId xmlns:p14="http://schemas.microsoft.com/office/powerpoint/2010/main" val="11031710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38545-AB06-6941-569C-33B4BEE41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HMI...reali...professionali</a:t>
            </a:r>
            <a:endParaRPr lang="it-IT"/>
          </a:p>
        </p:txBody>
      </p:sp>
      <p:pic>
        <p:nvPicPr>
          <p:cNvPr id="4" name="Segnaposto contenuto 3" descr="Immagine che contiene testo, software, schermata, Software multimediale&#10;&#10;Descrizione generata automaticamente">
            <a:extLst>
              <a:ext uri="{FF2B5EF4-FFF2-40B4-BE49-F238E27FC236}">
                <a16:creationId xmlns:a16="http://schemas.microsoft.com/office/drawing/2014/main" id="{ABDAF07A-02C7-1035-D1E8-ED8CC072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1118" y="1712994"/>
            <a:ext cx="6096000" cy="4097176"/>
          </a:xfrm>
        </p:spPr>
      </p:pic>
    </p:spTree>
    <p:extLst>
      <p:ext uri="{BB962C8B-B14F-4D97-AF65-F5344CB8AC3E}">
        <p14:creationId xmlns:p14="http://schemas.microsoft.com/office/powerpoint/2010/main" val="511561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169A361-A0C5-6445-31E8-F1A44D0A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"SPRITESHEET" per HMI e DIGITAL </a:t>
            </a:r>
            <a:r>
              <a:rPr lang="it-IT" err="1">
                <a:latin typeface="Bebas Neue"/>
              </a:rPr>
              <a:t>TWINs</a:t>
            </a:r>
            <a:endParaRPr lang="it-IT" err="1"/>
          </a:p>
        </p:txBody>
      </p:sp>
      <p:pic>
        <p:nvPicPr>
          <p:cNvPr id="10" name="Segnaposto contenuto 9" descr="Immagine che contiene testo, diagramma, schermata, design&#10;&#10;Descrizione generata automaticamente">
            <a:extLst>
              <a:ext uri="{FF2B5EF4-FFF2-40B4-BE49-F238E27FC236}">
                <a16:creationId xmlns:a16="http://schemas.microsoft.com/office/drawing/2014/main" id="{FC26C3F1-1B4D-D0B6-49F6-0D650C0264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47888" y="1743776"/>
            <a:ext cx="2419618" cy="4114800"/>
          </a:xfr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A0325AE7-91A9-EB8D-36E6-6B974FA40C78}"/>
              </a:ext>
            </a:extLst>
          </p:cNvPr>
          <p:cNvSpPr txBox="1"/>
          <p:nvPr/>
        </p:nvSpPr>
        <p:spPr>
          <a:xfrm>
            <a:off x="8038641" y="6184135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Free Vector | Robotic machinery icons set</a:t>
            </a:r>
            <a:endParaRPr lang="en-US"/>
          </a:p>
        </p:txBody>
      </p:sp>
      <p:pic>
        <p:nvPicPr>
          <p:cNvPr id="9" name="Segnaposto contenuto 8" descr="Immagine che contiene design&#10;&#10;Descrizione generata automaticamente">
            <a:extLst>
              <a:ext uri="{FF2B5EF4-FFF2-40B4-BE49-F238E27FC236}">
                <a16:creationId xmlns:a16="http://schemas.microsoft.com/office/drawing/2014/main" id="{A74794E4-2031-F733-8BC8-9103E17AF0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083136" y="1743776"/>
            <a:ext cx="4114800" cy="4114800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8805FEA-4505-60BB-0209-08E441D6A3A4}"/>
              </a:ext>
            </a:extLst>
          </p:cNvPr>
          <p:cNvSpPr txBox="1"/>
          <p:nvPr/>
        </p:nvSpPr>
        <p:spPr>
          <a:xfrm>
            <a:off x="510448" y="4981460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5"/>
              </a:rPr>
              <a:t>Dials, Meters and Charts for JavaScript, React, Angular, Next.js, C/C++, Java, C#/.NET, Linux, Windows, Web and Embedded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95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DA8F03-CABA-49A2-A0D0-7DDF3505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6150415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52DDC5-89B4-5F5D-137B-EB2B2FFEE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CONCLUSIONI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9458EB8-D88C-1EF8-B8AD-3B97F87E60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5273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6F0A-B4CE-A2D5-EC7C-35FB34DB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«caro babbo natale...»</a:t>
            </a:r>
          </a:p>
        </p:txBody>
      </p:sp>
      <p:pic>
        <p:nvPicPr>
          <p:cNvPr id="1026" name="Picture 2" descr="previewer">
            <a:extLst>
              <a:ext uri="{FF2B5EF4-FFF2-40B4-BE49-F238E27FC236}">
                <a16:creationId xmlns:a16="http://schemas.microsoft.com/office/drawing/2014/main" id="{668092BF-BC34-E552-8DB9-60B36245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64" y="1402773"/>
            <a:ext cx="3158836" cy="31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CE13E0-7730-F6DB-89EB-5FD62C5B7D47}"/>
              </a:ext>
            </a:extLst>
          </p:cNvPr>
          <p:cNvSpPr txBox="1">
            <a:spLocks/>
          </p:cNvSpPr>
          <p:nvPr/>
        </p:nvSpPr>
        <p:spPr>
          <a:xfrm>
            <a:off x="2244436" y="4659167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Bebas Neue" panose="020B0606020202050201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it-IT">
                <a:solidFill>
                  <a:srgbClr val="FF0000"/>
                </a:solidFill>
              </a:rPr>
              <a:t>«...spero TU CAPISCA la mia calligrafia...»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2FE9CC9-48D0-7FAC-341A-137A41E9A046}"/>
              </a:ext>
            </a:extLst>
          </p:cNvPr>
          <p:cNvSpPr txBox="1">
            <a:spLocks/>
          </p:cNvSpPr>
          <p:nvPr/>
        </p:nvSpPr>
        <p:spPr>
          <a:xfrm>
            <a:off x="2244436" y="5365749"/>
            <a:ext cx="9109364" cy="8032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Bebas Neue" panose="020B0606020202050201" pitchFamily="34" charset="77"/>
                <a:ea typeface="+mj-ea"/>
                <a:cs typeface="+mj-cs"/>
              </a:defRPr>
            </a:lvl1pPr>
          </a:lstStyle>
          <a:p>
            <a:pPr algn="ctr"/>
            <a:r>
              <a:rPr lang="it-IT">
                <a:solidFill>
                  <a:srgbClr val="FF0000"/>
                </a:solidFill>
              </a:rPr>
              <a:t>«...VORREI DIVENTARE UNO SVILUPPATORE DI VIDEOGAME...»</a:t>
            </a:r>
          </a:p>
        </p:txBody>
      </p:sp>
    </p:spTree>
    <p:extLst>
      <p:ext uri="{BB962C8B-B14F-4D97-AF65-F5344CB8AC3E}">
        <p14:creationId xmlns:p14="http://schemas.microsoft.com/office/powerpoint/2010/main" val="37392341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9C4494-89EE-9F4D-5A22-BCA715E7C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latin typeface="Bebas Neue"/>
              </a:rPr>
              <a:t>Conclusioni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CA0B3C-BD17-FBBD-5A50-98835B1F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>
                <a:latin typeface="Raleway"/>
              </a:rPr>
              <a:t>Come sempre mi sono divertito come un matto...</a:t>
            </a:r>
          </a:p>
          <a:p>
            <a:r>
              <a:rPr lang="it-IT">
                <a:latin typeface="Raleway"/>
              </a:rPr>
              <a:t>...almeno fino a quando l'ansia non ha preso il sopravvento...cioè subito!</a:t>
            </a:r>
          </a:p>
          <a:p>
            <a:r>
              <a:rPr lang="it-IT" dirty="0">
                <a:latin typeface="Raleway"/>
              </a:rPr>
              <a:t>È un buon pet project...</a:t>
            </a:r>
          </a:p>
          <a:p>
            <a:r>
              <a:rPr lang="it-IT" dirty="0">
                <a:latin typeface="Raleway"/>
              </a:rPr>
              <a:t>...ottimo per affinare le tecniche di scrittura del buon codice.</a:t>
            </a:r>
          </a:p>
          <a:p>
            <a:r>
              <a:rPr lang="it-IT" dirty="0">
                <a:latin typeface="Raleway"/>
              </a:rPr>
              <a:t>Esistono librerie per tutto, ma...</a:t>
            </a:r>
          </a:p>
          <a:p>
            <a:r>
              <a:rPr lang="it-IT" dirty="0">
                <a:latin typeface="Raleway"/>
              </a:rPr>
              <a:t>...capite che in un ambito molto settoriale, come quello degli HMI, questa può </a:t>
            </a:r>
            <a:r>
              <a:rPr lang="it-IT" err="1">
                <a:latin typeface="Raleway"/>
              </a:rPr>
              <a:t>esseere</a:t>
            </a:r>
            <a:r>
              <a:rPr lang="it-IT">
                <a:latin typeface="Raleway"/>
              </a:rPr>
              <a:t> una arma in più</a:t>
            </a:r>
            <a:endParaRPr lang="it-IT" dirty="0">
              <a:latin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4115991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E27BB2-F554-D5DD-0F6B-2753E85993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4436" y="-803275"/>
            <a:ext cx="9109364" cy="8032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Q&amp;A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5837-8D70-DE5E-0344-B5094C5C6055}"/>
              </a:ext>
            </a:extLst>
          </p:cNvPr>
          <p:cNvSpPr txBox="1"/>
          <p:nvPr/>
        </p:nvSpPr>
        <p:spPr>
          <a:xfrm>
            <a:off x="3896590" y="3097995"/>
            <a:ext cx="6094268" cy="17774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6000">
                <a:solidFill>
                  <a:srgbClr val="C00000"/>
                </a:solidFill>
                <a:latin typeface="Bebas Neue" panose="020B0606020202050201" pitchFamily="34" charset="77"/>
                <a:ea typeface="+mj-ea"/>
                <a:cs typeface="+mj-cs"/>
              </a:defRPr>
            </a:lvl1pPr>
          </a:lstStyle>
          <a:p>
            <a:r>
              <a:rPr lang="it-IT" dirty="0"/>
              <a:t>BUON NATALE A TUTTI VOI E ALLE VOSTRE FAMIGLIE!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0EC696-5AD0-E99E-A3F7-A56FFB6B6DCF}"/>
              </a:ext>
            </a:extLst>
          </p:cNvPr>
          <p:cNvSpPr txBox="1"/>
          <p:nvPr/>
        </p:nvSpPr>
        <p:spPr>
          <a:xfrm>
            <a:off x="4206586" y="5200650"/>
            <a:ext cx="5682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Codice: </a:t>
            </a:r>
            <a:r>
              <a:rPr lang="it-IT" dirty="0">
                <a:hlinkClick r:id="rId3"/>
              </a:rPr>
              <a:t>https://github.com/marcoparenzan/SantaToysSim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5173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A77F3-082C-B6A8-46EA-EEAACA0C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5017D4-1D64-3CDA-BBA3-BD3DEE33C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36" y="1371599"/>
            <a:ext cx="4562184" cy="25561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1E7899-922E-3BFA-9823-EA379885A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7" y="1371599"/>
            <a:ext cx="4562184" cy="2549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70B6AE-1DAB-AB3E-859D-0D7DCDC68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611" y="1371600"/>
            <a:ext cx="4296220" cy="24106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E839A10-8FB0-70CB-ECF4-99147A0F0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529" y="3782292"/>
            <a:ext cx="4562184" cy="256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4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A5B9-429E-46AA-BFE4-6A5C9CF7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Santa 2019</a:t>
            </a:r>
          </a:p>
        </p:txBody>
      </p:sp>
      <p:sp>
        <p:nvSpPr>
          <p:cNvPr id="7" name="AutoShape 8">
            <a:extLst>
              <a:ext uri="{FF2B5EF4-FFF2-40B4-BE49-F238E27FC236}">
                <a16:creationId xmlns:a16="http://schemas.microsoft.com/office/drawing/2014/main" id="{4D605113-0097-45CE-9A5A-2F4F57158D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4" name="Picture 10" descr="Gideon's Logic Ultimate 64 and Ultimate 64 Elite Firmware Update - The  Oasis BBS">
            <a:extLst>
              <a:ext uri="{FF2B5EF4-FFF2-40B4-BE49-F238E27FC236}">
                <a16:creationId xmlns:a16="http://schemas.microsoft.com/office/drawing/2014/main" id="{42285BBF-0AF8-4855-8510-F3479987E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615" y="2380456"/>
            <a:ext cx="5683005" cy="209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1610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4DB96-6176-FCF0-72CA-A0CA650509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F814B-819F-AFA6-32ED-9A1D1A557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SANTA 2020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D446704-1272-A00F-87E8-C5027C74928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 bwMode="auto">
          <a:xfrm>
            <a:off x="3886200" y="1520825"/>
            <a:ext cx="6034088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">
            <a:extLst>
              <a:ext uri="{FF2B5EF4-FFF2-40B4-BE49-F238E27FC236}">
                <a16:creationId xmlns:a16="http://schemas.microsoft.com/office/drawing/2014/main" id="{D2133AC4-2EC4-3CD3-500B-195B28EADA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4807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F6C78-71B7-98A0-97B3-5F32111B5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SANTA 2021</a:t>
            </a:r>
          </a:p>
        </p:txBody>
      </p:sp>
      <p:pic>
        <p:nvPicPr>
          <p:cNvPr id="3074" name="Picture 2" descr="Atari Flashback 8 Gold gets HDMI and more - CNET">
            <a:extLst>
              <a:ext uri="{FF2B5EF4-FFF2-40B4-BE49-F238E27FC236}">
                <a16:creationId xmlns:a16="http://schemas.microsoft.com/office/drawing/2014/main" id="{48B81558-2524-9668-8405-B677CD0E4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49" y="1298864"/>
            <a:ext cx="7341177" cy="4894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05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CDC5-B21C-A913-1449-A19DF73E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SANTA 2022</a:t>
            </a:r>
          </a:p>
        </p:txBody>
      </p:sp>
      <p:pic>
        <p:nvPicPr>
          <p:cNvPr id="2054" name="Picture 6" descr="Evercade VS Premium Pack (inkl. 2 Spelkassetter) - Spel &amp; Sånt: The video  game store with the happiest customers">
            <a:extLst>
              <a:ext uri="{FF2B5EF4-FFF2-40B4-BE49-F238E27FC236}">
                <a16:creationId xmlns:a16="http://schemas.microsoft.com/office/drawing/2014/main" id="{1698B604-2DA2-2C89-A830-2C55D1476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891" y="1168400"/>
            <a:ext cx="8866909" cy="495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8749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302</TotalTime>
  <Words>1046</Words>
  <Application>Microsoft Office PowerPoint</Application>
  <PresentationFormat>Widescreen</PresentationFormat>
  <Paragraphs>136</Paragraphs>
  <Slides>41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Aptos</vt:lpstr>
      <vt:lpstr>Arial</vt:lpstr>
      <vt:lpstr>Bebas Neue</vt:lpstr>
      <vt:lpstr>Calibri</vt:lpstr>
      <vt:lpstr>Cascadia Code</vt:lpstr>
      <vt:lpstr>Courier New</vt:lpstr>
      <vt:lpstr>Fira Code</vt:lpstr>
      <vt:lpstr>Open Sans</vt:lpstr>
      <vt:lpstr>Raleway</vt:lpstr>
      <vt:lpstr>Tema di Office</vt:lpstr>
      <vt:lpstr>COPERTINA XMASDEV 2024</vt:lpstr>
      <vt:lpstr>SPONSOR</vt:lpstr>
      <vt:lpstr>Marco Parenzan</vt:lpstr>
      <vt:lpstr>«caro babbo natale...»</vt:lpstr>
      <vt:lpstr>PowerPoint Presentation</vt:lpstr>
      <vt:lpstr>Santa 2019</vt:lpstr>
      <vt:lpstr>SANTA 2020</vt:lpstr>
      <vt:lpstr>SANTA 2021</vt:lpstr>
      <vt:lpstr>SANTA 2022</vt:lpstr>
      <vt:lpstr>SANTA 2023</vt:lpstr>
      <vt:lpstr>SANTA 2024: «CARO BABBO NATALE, QUEST’ANNO...»</vt:lpstr>
      <vt:lpstr>«...MA MI ACCONTENTEREI ANCHE DI...»</vt:lpstr>
      <vt:lpstr>«...MA PER QUEST’ANNO VA BENE ANCHE...»</vt:lpstr>
      <vt:lpstr>Caro Babbo Natale, voglio leggere cose interessanti...</vt:lpstr>
      <vt:lpstr>Santa Toys Sim - La fabbrica di giocattoli di Babbo Natale</vt:lpstr>
      <vt:lpstr>Agenda</vt:lpstr>
      <vt:lpstr>Sviluppare un videogioco</vt:lpstr>
      <vt:lpstr>DISCLAIMER!</vt:lpstr>
      <vt:lpstr>Framework Javascript per i videogiochi</vt:lpstr>
      <vt:lpstr>TROVA LA GRAFICA</vt:lpstr>
      <vt:lpstr>The core of a game! [SLIDE RECUPERATA :)]</vt:lpstr>
      <vt:lpstr>window.requestAnimationFrame</vt:lpstr>
      <vt:lpstr>Un po' di argomenti (e di classi)</vt:lpstr>
      <vt:lpstr>Un po' di argomenti (e di classi)</vt:lpstr>
      <vt:lpstr>Un po' di argomenti (e di classi)</vt:lpstr>
      <vt:lpstr>Un po' di argomenti (e di classi)</vt:lpstr>
      <vt:lpstr>Un po' di argomenti (e di classi)</vt:lpstr>
      <vt:lpstr>Un po’ di argomenti (e di classi)</vt:lpstr>
      <vt:lpstr>Demo: Santa Toys Sim</vt:lpstr>
      <vt:lpstr>Demo: Santa Toys Sim</vt:lpstr>
      <vt:lpstr>Let's make more serious</vt:lpstr>
      <vt:lpstr>Blazor Razor Components</vt:lpstr>
      <vt:lpstr>DEMO</vt:lpstr>
      <vt:lpstr>La mia sessione al WPC 2024</vt:lpstr>
      <vt:lpstr>HMI</vt:lpstr>
      <vt:lpstr>HMI...reali...professionali</vt:lpstr>
      <vt:lpstr>"SPRITESHEET" per HMI e DIGITAL TWINs</vt:lpstr>
      <vt:lpstr>DEMO</vt:lpstr>
      <vt:lpstr>CONCLUSIONI</vt:lpstr>
      <vt:lpstr>Conclusioni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marco.parenzan@1nn0va.it</dc:creator>
  <cp:lastModifiedBy>Marco Parenzan</cp:lastModifiedBy>
  <cp:revision>138</cp:revision>
  <dcterms:created xsi:type="dcterms:W3CDTF">2018-11-12T16:34:34Z</dcterms:created>
  <dcterms:modified xsi:type="dcterms:W3CDTF">2024-12-16T20:32:24Z</dcterms:modified>
</cp:coreProperties>
</file>